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wav" ContentType="audio/x-wav"/>
  <Default Extension="png" ContentType="image/png"/>
  <Default Extension="emf" ContentType="image/x-emf"/>
  <Default Extension="wmf" ContentType="image/x-wmf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9" r:id="rId3"/>
    <p:sldId id="357" r:id="rId4"/>
    <p:sldId id="372" r:id="rId5"/>
    <p:sldId id="358" r:id="rId6"/>
    <p:sldId id="371" r:id="rId7"/>
    <p:sldId id="359" r:id="rId8"/>
    <p:sldId id="360" r:id="rId9"/>
    <p:sldId id="373" r:id="rId10"/>
    <p:sldId id="374" r:id="rId11"/>
    <p:sldId id="375" r:id="rId12"/>
    <p:sldId id="376" r:id="rId13"/>
    <p:sldId id="377" r:id="rId14"/>
    <p:sldId id="283" r:id="rId15"/>
    <p:sldId id="378" r:id="rId16"/>
    <p:sldId id="379" r:id="rId17"/>
    <p:sldId id="380" r:id="rId18"/>
    <p:sldId id="350" r:id="rId19"/>
    <p:sldId id="381" r:id="rId20"/>
    <p:sldId id="351" r:id="rId21"/>
    <p:sldId id="361" r:id="rId22"/>
    <p:sldId id="395" r:id="rId23"/>
    <p:sldId id="354" r:id="rId24"/>
    <p:sldId id="355" r:id="rId25"/>
    <p:sldId id="403" r:id="rId26"/>
    <p:sldId id="404" r:id="rId27"/>
    <p:sldId id="405" r:id="rId28"/>
    <p:sldId id="406" r:id="rId29"/>
    <p:sldId id="392" r:id="rId30"/>
    <p:sldId id="393" r:id="rId31"/>
    <p:sldId id="394" r:id="rId32"/>
    <p:sldId id="397" r:id="rId33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2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30A0"/>
    <a:srgbClr val="660066"/>
    <a:srgbClr val="00B0F0"/>
    <a:srgbClr val="786DCE"/>
    <a:srgbClr val="8E72C3"/>
    <a:srgbClr val="7FA7E5"/>
    <a:srgbClr val="AA69D6"/>
    <a:srgbClr val="AC5FD4"/>
    <a:srgbClr val="5AAFE7"/>
    <a:srgbClr val="41B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>
        <p:scale>
          <a:sx n="400" d="100"/>
          <a:sy n="400" d="100"/>
        </p:scale>
        <p:origin x="-9876" y="-10428"/>
      </p:cViewPr>
      <p:guideLst>
        <p:guide orient="horz" pos="332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45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35.wmf"/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4" Type="http://schemas.openxmlformats.org/officeDocument/2006/relationships/image" Target="../media/image49.wmf"/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C116E-B0D1-4A5E-A527-48A9CE60055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5480D9-0187-4BBD-9594-0799208CEB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1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4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7" Type="http://schemas.openxmlformats.org/officeDocument/2006/relationships/image" Target="../media/image8.png"/><Relationship Id="rId6" Type="http://schemas.openxmlformats.org/officeDocument/2006/relationships/tags" Target="../tags/tag1.xml"/><Relationship Id="rId5" Type="http://schemas.openxmlformats.org/officeDocument/2006/relationships/image" Target="../media/image7.emf"/><Relationship Id="rId4" Type="http://schemas.openxmlformats.org/officeDocument/2006/relationships/image" Target="../media/image6.emf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tags" Target="../tags/tag4.xml"/><Relationship Id="rId3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-2"/>
            <a:ext cx="12192001" cy="6910388"/>
            <a:chOff x="-1" y="-52392"/>
            <a:chExt cx="12192001" cy="696277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40803" y="-2693196"/>
              <a:ext cx="6910391" cy="121920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614611" y="-2667003"/>
              <a:ext cx="6962778" cy="12192000"/>
            </a:xfrm>
            <a:prstGeom prst="rect">
              <a:avLst/>
            </a:prstGeom>
          </p:spPr>
        </p:pic>
      </p:grpSp>
      <p:sp>
        <p:nvSpPr>
          <p:cNvPr id="6" name="图文框 5"/>
          <p:cNvSpPr/>
          <p:nvPr userDrawn="1"/>
        </p:nvSpPr>
        <p:spPr>
          <a:xfrm>
            <a:off x="0" y="0"/>
            <a:ext cx="12192000" cy="6884191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0" y="1312540"/>
            <a:ext cx="11144250" cy="356426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1A2E0"/>
              </a:gs>
              <a:gs pos="38000">
                <a:srgbClr val="786DCE"/>
              </a:gs>
              <a:gs pos="100000">
                <a:srgbClr val="6CBFE6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8" name="TextBox 12"/>
          <p:cNvSpPr txBox="1"/>
          <p:nvPr userDrawn="1"/>
        </p:nvSpPr>
        <p:spPr>
          <a:xfrm>
            <a:off x="5524507" y="2435314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96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线性代数</a:t>
            </a:r>
            <a:endParaRPr lang="en-US" altLang="zh-CN" sz="96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2"/>
          <p:cNvSpPr txBox="1"/>
          <p:nvPr userDrawn="1"/>
        </p:nvSpPr>
        <p:spPr>
          <a:xfrm>
            <a:off x="7879402" y="155485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 defTabSz="1218565"/>
            <a:r>
              <a:rPr lang="zh-CN" altLang="en-US" sz="48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工程数学</a:t>
            </a:r>
            <a:endParaRPr lang="en-US" altLang="zh-CN" sz="48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2"/>
          <p:cNvSpPr txBox="1"/>
          <p:nvPr userDrawn="1"/>
        </p:nvSpPr>
        <p:spPr>
          <a:xfrm>
            <a:off x="9118170" y="3986158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8565"/>
            <a:r>
              <a:rPr lang="zh-CN" altLang="en-US" sz="3200" b="1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第七版</a:t>
            </a:r>
            <a:endParaRPr lang="en-US" altLang="zh-CN" sz="3200" b="1" dirty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783949" y="5176128"/>
            <a:ext cx="3672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dirty="0">
                <a:solidFill>
                  <a:srgbClr val="786DC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同济大学数学科学学院  编</a:t>
            </a:r>
            <a:endParaRPr lang="zh-CN" altLang="en-US" sz="2200" dirty="0">
              <a:solidFill>
                <a:srgbClr val="786DC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6"/>
          <a:stretch>
            <a:fillRect/>
          </a:stretch>
        </p:blipFill>
        <p:spPr>
          <a:xfrm>
            <a:off x="8906854" y="6201908"/>
            <a:ext cx="1461199" cy="262986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5661061" y="4284324"/>
            <a:ext cx="3457109" cy="22447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5661060" y="2372098"/>
            <a:ext cx="4706993" cy="57603"/>
          </a:xfrm>
          <a:prstGeom prst="line">
            <a:avLst/>
          </a:prstGeom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86" r="1250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图文框 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  <a:lumMod val="9100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5" name="Picture 44"/>
          <p:cNvPicPr>
            <a:picLocks noChangeAspect="1" noChangeArrowheads="1"/>
          </p:cNvPicPr>
          <p:nvPr userDrawn="1"/>
        </p:nvPicPr>
        <p:blipFill>
          <a:blip r:embed="rId4"/>
          <a:srcRect r="78944"/>
          <a:stretch>
            <a:fillRect/>
          </a:stretch>
        </p:blipFill>
        <p:spPr bwMode="auto">
          <a:xfrm rot="619870">
            <a:off x="8042179" y="2317217"/>
            <a:ext cx="23622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4"/>
          <p:cNvPicPr>
            <a:picLocks noChangeAspect="1" noChangeArrowheads="1"/>
          </p:cNvPicPr>
          <p:nvPr userDrawn="1"/>
        </p:nvPicPr>
        <p:blipFill>
          <a:blip r:embed="rId5">
            <a:lum bright="40000" contrast="-40000"/>
          </a:blip>
          <a:srcRect r="78265"/>
          <a:stretch>
            <a:fillRect/>
          </a:stretch>
        </p:blipFill>
        <p:spPr bwMode="auto">
          <a:xfrm rot="20785862">
            <a:off x="1590992" y="3337131"/>
            <a:ext cx="24384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PA-102278"/>
          <p:cNvSpPr/>
          <p:nvPr userDrawn="1">
            <p:custDataLst>
              <p:tags r:id="rId6"/>
            </p:custDataLst>
          </p:nvPr>
        </p:nvSpPr>
        <p:spPr>
          <a:xfrm>
            <a:off x="1220651" y="1581150"/>
            <a:ext cx="9752149" cy="3695700"/>
          </a:xfrm>
          <a:prstGeom prst="rect">
            <a:avLst/>
          </a:prstGeom>
          <a:blipFill>
            <a:blip r:embed="rId7">
              <a:alphaModFix amt="86000"/>
            </a:blip>
            <a:stretch>
              <a:fillRect/>
            </a:stretch>
          </a:blipFill>
          <a:ln>
            <a:noFill/>
          </a:ln>
          <a:effectLst>
            <a:outerShdw blurRad="228600" dist="1397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PA-102279"/>
          <p:cNvSpPr/>
          <p:nvPr userDrawn="1">
            <p:custDataLst>
              <p:tags r:id="rId8"/>
            </p:custDataLst>
          </p:nvPr>
        </p:nvSpPr>
        <p:spPr>
          <a:xfrm>
            <a:off x="9442938" y="4377825"/>
            <a:ext cx="1158070" cy="882698"/>
          </a:xfrm>
          <a:custGeom>
            <a:avLst/>
            <a:gdLst>
              <a:gd name="connsiteX0" fmla="*/ 808111 w 1616222"/>
              <a:gd name="connsiteY0" fmla="*/ 0 h 1231908"/>
              <a:gd name="connsiteX1" fmla="*/ 1616222 w 1616222"/>
              <a:gd name="connsiteY1" fmla="*/ 1231908 h 1231908"/>
              <a:gd name="connsiteX2" fmla="*/ 1243936 w 1616222"/>
              <a:gd name="connsiteY2" fmla="*/ 1231908 h 1231908"/>
              <a:gd name="connsiteX3" fmla="*/ 791286 w 1616222"/>
              <a:gd name="connsiteY3" fmla="*/ 541875 h 1231908"/>
              <a:gd name="connsiteX4" fmla="*/ 338636 w 1616222"/>
              <a:gd name="connsiteY4" fmla="*/ 1231908 h 1231908"/>
              <a:gd name="connsiteX5" fmla="*/ 0 w 1616222"/>
              <a:gd name="connsiteY5" fmla="*/ 1231908 h 123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6222" h="1231908">
                <a:moveTo>
                  <a:pt x="808111" y="0"/>
                </a:moveTo>
                <a:lnTo>
                  <a:pt x="1616222" y="1231908"/>
                </a:lnTo>
                <a:lnTo>
                  <a:pt x="1243936" y="1231908"/>
                </a:lnTo>
                <a:lnTo>
                  <a:pt x="791286" y="541875"/>
                </a:lnTo>
                <a:lnTo>
                  <a:pt x="338636" y="1231908"/>
                </a:lnTo>
                <a:lnTo>
                  <a:pt x="0" y="12319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文框 9"/>
          <p:cNvSpPr/>
          <p:nvPr userDrawn="1"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>
            <a:off x="297498" y="6435405"/>
            <a:ext cx="1442817" cy="307777"/>
            <a:chOff x="297498" y="6435405"/>
            <a:chExt cx="1442817" cy="307777"/>
          </a:xfrm>
        </p:grpSpPr>
        <p:sp>
          <p:nvSpPr>
            <p:cNvPr id="3" name="PA-102278"/>
            <p:cNvSpPr/>
            <p:nvPr>
              <p:custDataLst>
                <p:tags r:id="rId2"/>
              </p:custDataLst>
            </p:nvPr>
          </p:nvSpPr>
          <p:spPr>
            <a:xfrm rot="16200000">
              <a:off x="298234" y="6545593"/>
              <a:ext cx="81476" cy="82947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76828" y="6435405"/>
              <a:ext cx="126348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3.2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矩阵的秩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" name="直接连接符 4"/>
          <p:cNvCxnSpPr/>
          <p:nvPr userDrawn="1"/>
        </p:nvCxnSpPr>
        <p:spPr>
          <a:xfrm flipV="1">
            <a:off x="1818802" y="6615405"/>
            <a:ext cx="10368000" cy="12400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0" y="217369"/>
            <a:ext cx="7848000" cy="28338"/>
          </a:xfrm>
          <a:prstGeom prst="line">
            <a:avLst/>
          </a:prstGeom>
          <a:ln>
            <a:solidFill>
              <a:srgbClr val="8E72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 userDrawn="1"/>
        </p:nvGrpSpPr>
        <p:grpSpPr>
          <a:xfrm>
            <a:off x="8031177" y="112357"/>
            <a:ext cx="3584575" cy="306705"/>
            <a:chOff x="2700282" y="3132367"/>
            <a:chExt cx="3584575" cy="306705"/>
          </a:xfrm>
        </p:grpSpPr>
        <p:sp>
          <p:nvSpPr>
            <p:cNvPr id="8" name="PA-102278"/>
            <p:cNvSpPr/>
            <p:nvPr>
              <p:custDataLst>
                <p:tags r:id="rId4"/>
              </p:custDataLst>
            </p:nvPr>
          </p:nvSpPr>
          <p:spPr>
            <a:xfrm rot="18900000">
              <a:off x="2700282" y="3189626"/>
              <a:ext cx="142507" cy="145080"/>
            </a:xfrm>
            <a:prstGeom prst="rect">
              <a:avLst/>
            </a:prstGeom>
            <a:blipFill>
              <a:blip r:embed="rId3" cstate="print">
                <a:alphaModFix amt="86000"/>
              </a:blip>
              <a:stretch>
                <a:fillRect/>
              </a:stretch>
            </a:blipFill>
            <a:ln>
              <a:noFill/>
            </a:ln>
            <a:effectLst>
              <a:outerShdw blurRad="50800" dist="38100" dir="5400000" algn="t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26672" y="3132367"/>
              <a:ext cx="325818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第三章   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矩阵的初等变换与线性方程组</a:t>
              </a:r>
              <a:endPara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rgbClr val="786DCE">
                  <a:alpha val="5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剪去对角 21"/>
          <p:cNvSpPr/>
          <p:nvPr userDrawn="1"/>
        </p:nvSpPr>
        <p:spPr>
          <a:xfrm>
            <a:off x="2496186" y="1627425"/>
            <a:ext cx="7199628" cy="3231673"/>
          </a:xfrm>
          <a:prstGeom prst="snip2DiagRect">
            <a:avLst>
              <a:gd name="adj1" fmla="val 0"/>
              <a:gd name="adj2" fmla="val 6393"/>
            </a:avLst>
          </a:prstGeom>
          <a:gradFill flip="none" rotWithShape="1">
            <a:gsLst>
              <a:gs pos="0">
                <a:schemeClr val="bg1"/>
              </a:gs>
              <a:gs pos="29000">
                <a:schemeClr val="bg1">
                  <a:alpha val="50000"/>
                </a:schemeClr>
              </a:gs>
              <a:gs pos="6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8100000" scaled="1"/>
            <a:tileRect/>
          </a:gradFill>
          <a:ln>
            <a:gradFill flip="none" rotWithShape="1">
              <a:gsLst>
                <a:gs pos="53000">
                  <a:srgbClr val="AA69D6"/>
                </a:gs>
                <a:gs pos="2419">
                  <a:srgbClr val="AC5FD4"/>
                </a:gs>
                <a:gs pos="26000">
                  <a:srgbClr val="AC5FD4"/>
                </a:gs>
                <a:gs pos="100000">
                  <a:srgbClr val="7030A0"/>
                </a:gs>
              </a:gsLst>
              <a:path path="circle">
                <a:fillToRect l="50000" t="50000" r="50000" b="50000"/>
              </a:path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008630" y="2211408"/>
            <a:ext cx="6174740" cy="2063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575945" algn="just">
              <a:lnSpc>
                <a:spcPct val="150000"/>
              </a:lnSpc>
            </a:pP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本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PPT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为高等教育出版社出版的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《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工程数学  线性代数</a:t>
            </a:r>
            <a:r>
              <a:rPr lang="en-US" altLang="zh-CN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》</a:t>
            </a:r>
            <a:r>
              <a:rPr lang="zh-CN" altLang="en-US" sz="2200" kern="100" dirty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方正大标宋简体" panose="02010601030101010101" charset="-122"/>
                <a:sym typeface="+mn-ea"/>
              </a:rPr>
              <a:t>第七版教材配套课件，仅供受赠老师本人用于“线性代数”课堂教学。未经许可，任何人不能以任何方式进行传播。</a:t>
            </a:r>
            <a:endParaRPr lang="zh-CN" altLang="en-US" sz="2200" kern="100" dirty="0">
              <a:solidFill>
                <a:prstClr val="black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方正大标宋简体" panose="02010601030101010101" charset="-122"/>
              <a:sym typeface="+mn-ea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4981488" y="5711355"/>
            <a:ext cx="2229025" cy="475907"/>
            <a:chOff x="3928951" y="7786292"/>
            <a:chExt cx="2663761" cy="56872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1954" y="7786292"/>
              <a:ext cx="2050758" cy="47217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8951" y="7804037"/>
              <a:ext cx="551568" cy="550981"/>
            </a:xfrm>
            <a:prstGeom prst="rect">
              <a:avLst/>
            </a:prstGeom>
          </p:spPr>
        </p:pic>
      </p:grpSp>
      <p:sp>
        <p:nvSpPr>
          <p:cNvPr id="14" name="图文框 13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C8B4C-72DC-4755-8E65-D8C8A179C458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5BDFD4-6A61-423A-B2D5-C3456B31E67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audio" Target="../media/audio1.wav"/><Relationship Id="rId8" Type="http://schemas.openxmlformats.org/officeDocument/2006/relationships/image" Target="../media/image35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7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36.wmf"/><Relationship Id="rId11" Type="http://schemas.openxmlformats.org/officeDocument/2006/relationships/vmlDrawing" Target="../drawings/vmlDrawing5.vml"/><Relationship Id="rId10" Type="http://schemas.openxmlformats.org/officeDocument/2006/relationships/slideLayout" Target="../slideLayouts/slideLayout6.xml"/><Relationship Id="rId1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image" Target="../media/image15.png"/><Relationship Id="rId4" Type="http://schemas.openxmlformats.org/officeDocument/2006/relationships/tags" Target="../tags/tag23.xml"/><Relationship Id="rId3" Type="http://schemas.openxmlformats.org/officeDocument/2006/relationships/image" Target="../media/image41.jpeg"/><Relationship Id="rId2" Type="http://schemas.microsoft.com/office/2007/relationships/hdphoto" Target="../media/image40.wdp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15.png"/><Relationship Id="rId4" Type="http://schemas.openxmlformats.org/officeDocument/2006/relationships/tags" Target="../tags/tag26.xml"/><Relationship Id="rId3" Type="http://schemas.openxmlformats.org/officeDocument/2006/relationships/image" Target="../media/image41.jpeg"/><Relationship Id="rId2" Type="http://schemas.microsoft.com/office/2007/relationships/hdphoto" Target="../media/image40.wdp"/><Relationship Id="rId1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2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44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43.wmf"/><Relationship Id="rId1" Type="http://schemas.openxmlformats.org/officeDocument/2006/relationships/oleObject" Target="../embeddings/oleObject19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9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48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7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46.wmf"/><Relationship Id="rId10" Type="http://schemas.openxmlformats.org/officeDocument/2006/relationships/vmlDrawing" Target="../drawings/vmlDrawing8.vml"/><Relationship Id="rId1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0.xml"/><Relationship Id="rId2" Type="http://schemas.openxmlformats.org/officeDocument/2006/relationships/image" Target="../media/image15.png"/><Relationship Id="rId1" Type="http://schemas.openxmlformats.org/officeDocument/2006/relationships/tags" Target="../tags/tag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14.png"/><Relationship Id="rId2" Type="http://schemas.openxmlformats.org/officeDocument/2006/relationships/tags" Target="../tags/tag5.xml"/><Relationship Id="rId1" Type="http://schemas.openxmlformats.org/officeDocument/2006/relationships/image" Target="../media/image1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2.xml"/><Relationship Id="rId2" Type="http://schemas.openxmlformats.org/officeDocument/2006/relationships/image" Target="../media/image15.png"/><Relationship Id="rId1" Type="http://schemas.openxmlformats.org/officeDocument/2006/relationships/tags" Target="../tags/tag31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34.xml"/><Relationship Id="rId2" Type="http://schemas.openxmlformats.org/officeDocument/2006/relationships/image" Target="../media/image15.png"/><Relationship Id="rId1" Type="http://schemas.openxmlformats.org/officeDocument/2006/relationships/tags" Target="../tags/tag3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3.png"/><Relationship Id="rId3" Type="http://schemas.openxmlformats.org/officeDocument/2006/relationships/image" Target="../media/image15.png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4.png"/><Relationship Id="rId3" Type="http://schemas.openxmlformats.org/officeDocument/2006/relationships/image" Target="../media/image15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56.wmf"/><Relationship Id="rId3" Type="http://schemas.openxmlformats.org/officeDocument/2006/relationships/oleObject" Target="../embeddings/oleObject27.bin"/><Relationship Id="rId2" Type="http://schemas.openxmlformats.org/officeDocument/2006/relationships/image" Target="../media/image55.wmf"/><Relationship Id="rId1" Type="http://schemas.openxmlformats.org/officeDocument/2006/relationships/oleObject" Target="../embeddings/oleObject26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1.wmf"/><Relationship Id="rId1" Type="http://schemas.openxmlformats.org/officeDocument/2006/relationships/oleObject" Target="../embeddings/oleObject28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15.png"/><Relationship Id="rId1" Type="http://schemas.openxmlformats.org/officeDocument/2006/relationships/tags" Target="../tags/tag3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emf"/><Relationship Id="rId8" Type="http://schemas.openxmlformats.org/officeDocument/2006/relationships/image" Target="../media/image20.emf"/><Relationship Id="rId7" Type="http://schemas.openxmlformats.org/officeDocument/2006/relationships/image" Target="../media/image19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3" Type="http://schemas.openxmlformats.org/officeDocument/2006/relationships/tags" Target="../tags/tag12.xml"/><Relationship Id="rId2" Type="http://schemas.openxmlformats.org/officeDocument/2006/relationships/image" Target="../media/image15.png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4.xml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.bin"/><Relationship Id="rId1" Type="http://schemas.openxmlformats.org/officeDocument/2006/relationships/tags" Target="../tags/tag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4.xml"/><Relationship Id="rId2" Type="http://schemas.openxmlformats.org/officeDocument/2006/relationships/image" Target="../media/image15.png"/><Relationship Id="rId1" Type="http://schemas.openxmlformats.org/officeDocument/2006/relationships/tags" Target="../tags/tag4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Relationship Id="rId3" Type="http://schemas.openxmlformats.org/officeDocument/2006/relationships/tags" Target="../tags/tag14.xml"/><Relationship Id="rId2" Type="http://schemas.openxmlformats.org/officeDocument/2006/relationships/image" Target="../media/image15.png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image" Target="../media/image28.wmf"/><Relationship Id="rId7" Type="http://schemas.openxmlformats.org/officeDocument/2006/relationships/oleObject" Target="../embeddings/oleObject5.bin"/><Relationship Id="rId6" Type="http://schemas.openxmlformats.org/officeDocument/2006/relationships/image" Target="../media/image2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6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25.wmf"/><Relationship Id="rId14" Type="http://schemas.openxmlformats.org/officeDocument/2006/relationships/vmlDrawing" Target="../drawings/vmlDrawing2.vml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30.wmf"/><Relationship Id="rId11" Type="http://schemas.openxmlformats.org/officeDocument/2006/relationships/oleObject" Target="../embeddings/oleObject7.bin"/><Relationship Id="rId10" Type="http://schemas.openxmlformats.org/officeDocument/2006/relationships/image" Target="../media/image29.wmf"/><Relationship Id="rId1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image" Target="../media/image15.png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image" Target="../media/image15.png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2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31.wmf"/><Relationship Id="rId1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5.wmf"/><Relationship Id="rId3" Type="http://schemas.openxmlformats.org/officeDocument/2006/relationships/oleObject" Target="../embeddings/oleObject12.bin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34935" y="224422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pitchFamily="2" charset="-122"/>
                <a:ea typeface="华文隶书" panose="02010800040101010101" pitchFamily="2" charset="-122"/>
              </a:rPr>
              <a:t>第三章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16207" y="2819921"/>
            <a:ext cx="6289040" cy="1938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矩阵的初等变换与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ctr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线性方程组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126902" y="2505835"/>
            <a:ext cx="7867650" cy="0"/>
            <a:chOff x="2152650" y="2505835"/>
            <a:chExt cx="7867650" cy="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6832600" y="2505835"/>
              <a:ext cx="3187700" cy="0"/>
            </a:xfrm>
            <a:prstGeom prst="line">
              <a:avLst/>
            </a:prstGeom>
            <a:ln>
              <a:solidFill>
                <a:schemeClr val="bg1"/>
              </a:solidFill>
              <a:tailEnd type="diamon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2152650" y="2505835"/>
              <a:ext cx="3301335" cy="0"/>
            </a:xfrm>
            <a:prstGeom prst="line">
              <a:avLst/>
            </a:prstGeom>
            <a:ln>
              <a:solidFill>
                <a:schemeClr val="bg1"/>
              </a:solidFill>
              <a:headEnd type="diamon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981200" y="519113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</a:rPr>
              <a:t>例：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求矩阵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的秩，其中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981200" y="3276600"/>
            <a:ext cx="8231188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FF"/>
                </a:solidFill>
                <a:latin typeface="Times New Roman" panose="02020603050405020304" pitchFamily="18" charset="0"/>
              </a:rPr>
              <a:t>解（续）：</a:t>
            </a:r>
            <a:r>
              <a:rPr lang="zh-CN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还有其它</a:t>
            </a:r>
            <a:r>
              <a:rPr kumimoji="1"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阶非零子式，例如</a:t>
            </a:r>
            <a:endParaRPr kumimoji="1" lang="zh-CN" altLang="en-US" sz="2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6640" name="Object 16"/>
          <p:cNvGraphicFramePr>
            <a:graphicFrameLocks noChangeAspect="1"/>
          </p:cNvGraphicFramePr>
          <p:nvPr/>
        </p:nvGraphicFramePr>
        <p:xfrm>
          <a:off x="1981200" y="3967163"/>
          <a:ext cx="1849438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5" name="Equation" r:id="rId1" imgW="22250400" imgH="16764000" progId="Equation.DSMT4">
                  <p:embed/>
                </p:oleObj>
              </mc:Choice>
              <mc:Fallback>
                <p:oleObj name="Equation" r:id="rId1" imgW="22250400" imgH="16764000" progId="Equation.DSMT4">
                  <p:embed/>
                  <p:pic>
                    <p:nvPicPr>
                      <p:cNvPr id="0" name="图片 4710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81200" y="3967163"/>
                        <a:ext cx="1849438" cy="13922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49" name="Object 25"/>
          <p:cNvGraphicFramePr>
            <a:graphicFrameLocks noChangeAspect="1"/>
          </p:cNvGraphicFramePr>
          <p:nvPr/>
        </p:nvGraphicFramePr>
        <p:xfrm>
          <a:off x="4843463" y="3967163"/>
          <a:ext cx="2330450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6" name="Equation" r:id="rId3" imgW="28041600" imgH="16764000" progId="Equation.DSMT4">
                  <p:embed/>
                </p:oleObj>
              </mc:Choice>
              <mc:Fallback>
                <p:oleObj name="Equation" r:id="rId3" imgW="28041600" imgH="16764000" progId="Equation.DSMT4">
                  <p:embed/>
                  <p:pic>
                    <p:nvPicPr>
                      <p:cNvPr id="0" name="图片 4710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3463" y="3967163"/>
                        <a:ext cx="2330450" cy="13922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50" name="Object 26"/>
          <p:cNvGraphicFramePr>
            <a:graphicFrameLocks noChangeAspect="1"/>
          </p:cNvGraphicFramePr>
          <p:nvPr/>
        </p:nvGraphicFramePr>
        <p:xfrm>
          <a:off x="8186738" y="3967163"/>
          <a:ext cx="2025650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Equation" r:id="rId5" imgW="24384000" imgH="16764000" progId="Equation.DSMT4">
                  <p:embed/>
                </p:oleObj>
              </mc:Choice>
              <mc:Fallback>
                <p:oleObj name="Equation" r:id="rId5" imgW="24384000" imgH="16764000" progId="Equation.DSMT4">
                  <p:embed/>
                  <p:pic>
                    <p:nvPicPr>
                      <p:cNvPr id="0" name="图片 47106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186738" y="3967163"/>
                        <a:ext cx="2025650" cy="1393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51" name="AutoShape 27"/>
          <p:cNvSpPr>
            <a:spLocks noChangeArrowheads="1"/>
          </p:cNvSpPr>
          <p:nvPr/>
        </p:nvSpPr>
        <p:spPr bwMode="auto">
          <a:xfrm>
            <a:off x="1960563" y="5694363"/>
            <a:ext cx="8269287" cy="511675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 marL="457200" indent="-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※※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行阶梯形矩阵的秩就等于非零行的行数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．</a:t>
            </a:r>
            <a:endParaRPr kumimoji="1" lang="zh-CN" alt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26654" name="Line 30"/>
          <p:cNvSpPr>
            <a:spLocks noChangeShapeType="1"/>
          </p:cNvSpPr>
          <p:nvPr/>
        </p:nvSpPr>
        <p:spPr bwMode="auto">
          <a:xfrm>
            <a:off x="4103787" y="1524000"/>
            <a:ext cx="2667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55" name="Line 31"/>
          <p:cNvSpPr>
            <a:spLocks noChangeShapeType="1"/>
          </p:cNvSpPr>
          <p:nvPr/>
        </p:nvSpPr>
        <p:spPr bwMode="auto">
          <a:xfrm>
            <a:off x="4103787" y="1981200"/>
            <a:ext cx="2667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56" name="Line 32"/>
          <p:cNvSpPr>
            <a:spLocks noChangeShapeType="1"/>
          </p:cNvSpPr>
          <p:nvPr/>
        </p:nvSpPr>
        <p:spPr bwMode="auto">
          <a:xfrm>
            <a:off x="4103787" y="2438400"/>
            <a:ext cx="2667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57" name="Line 33"/>
          <p:cNvSpPr>
            <a:spLocks noChangeShapeType="1"/>
          </p:cNvSpPr>
          <p:nvPr/>
        </p:nvSpPr>
        <p:spPr bwMode="auto">
          <a:xfrm>
            <a:off x="4332387" y="1371600"/>
            <a:ext cx="0" cy="167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>
            <a:off x="4832450" y="1371600"/>
            <a:ext cx="0" cy="167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>
            <a:off x="5856387" y="1371600"/>
            <a:ext cx="0" cy="167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>
            <a:off x="5370612" y="1371600"/>
            <a:ext cx="0" cy="167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>
            <a:off x="6465987" y="1371600"/>
            <a:ext cx="0" cy="167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5377" name="Object 29"/>
          <p:cNvGraphicFramePr>
            <a:graphicFrameLocks noChangeAspect="1"/>
          </p:cNvGraphicFramePr>
          <p:nvPr/>
        </p:nvGraphicFramePr>
        <p:xfrm>
          <a:off x="3503712" y="1274763"/>
          <a:ext cx="3343275" cy="184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8" name="Equation" r:id="rId7" imgW="40233600" imgH="22250400" progId="Equation.DSMT4">
                  <p:embed/>
                </p:oleObj>
              </mc:Choice>
              <mc:Fallback>
                <p:oleObj name="Equation" r:id="rId7" imgW="40233600" imgH="22250400" progId="Equation.DSMT4">
                  <p:embed/>
                  <p:pic>
                    <p:nvPicPr>
                      <p:cNvPr id="0" name="图片 47107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03712" y="1274763"/>
                        <a:ext cx="3343275" cy="18494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图文框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6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26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6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6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6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7" dur="500"/>
                                        <p:tgtEl>
                                          <p:spTgt spid="2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6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6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6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0" dur="500"/>
                                        <p:tgtEl>
                                          <p:spTgt spid="26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6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mute="1">
                                        <p:cTn display="1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  <p:bldP spid="26651" grpId="0" bldLvl="0" animBg="1" autoUpdateAnimBg="0"/>
      <p:bldP spid="26654" grpId="0" bldLvl="0" animBg="1"/>
      <p:bldP spid="26655" grpId="0" bldLvl="0" animBg="1"/>
      <p:bldP spid="26656" grpId="0" bldLvl="0" animBg="1"/>
      <p:bldP spid="26657" grpId="0" bldLvl="0" animBg="1"/>
      <p:bldP spid="26657" grpId="1" bldLvl="0" animBg="1"/>
      <p:bldP spid="26657" grpId="2" bldLvl="0" animBg="1"/>
      <p:bldP spid="26657" grpId="3" bldLvl="0" animBg="1"/>
      <p:bldP spid="26657" grpId="4" bldLvl="0" animBg="1"/>
      <p:bldP spid="26658" grpId="0" bldLvl="0" animBg="1"/>
      <p:bldP spid="26658" grpId="1" bldLvl="0" animBg="1"/>
      <p:bldP spid="26659" grpId="0" bldLvl="0" animBg="1"/>
      <p:bldP spid="26659" grpId="1" bldLvl="0" animBg="1"/>
      <p:bldP spid="26660" grpId="0" bldLvl="0" animBg="1"/>
      <p:bldP spid="26660" grpId="1" bldLvl="0" animBg="1"/>
      <p:bldP spid="26660" grpId="2" bldLvl="0" animBg="1"/>
      <p:bldP spid="26661" grpId="0" bldLvl="0" animBg="1"/>
      <p:bldP spid="26661" grpId="1" bldLvl="0" animBg="1"/>
      <p:bldP spid="26661" grpId="2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2041525" y="1243608"/>
            <a:ext cx="8397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一般的矩阵，当行数和列数较高时，按定义求秩是很麻烦的 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49" charset="-122"/>
              </a:rPr>
              <a:t>.</a:t>
            </a:r>
            <a:endParaRPr lang="en-US" altLang="zh-CN" sz="2400" dirty="0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2667000" y="2452043"/>
            <a:ext cx="741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FF0000"/>
                </a:solidFill>
                <a:latin typeface="楷体_GB2312" pitchFamily="49" charset="-122"/>
              </a:rPr>
              <a:t>行阶梯形矩阵的秩就等于非零行的行数</a:t>
            </a:r>
            <a:r>
              <a:rPr kumimoji="1" lang="en-US" altLang="zh-CN" sz="2400" b="1" smtClean="0">
                <a:solidFill>
                  <a:srgbClr val="FF0000"/>
                </a:solidFill>
                <a:latin typeface="楷体_GB2312" pitchFamily="49" charset="-122"/>
              </a:rPr>
              <a:t>.</a:t>
            </a:r>
            <a:endParaRPr kumimoji="1" lang="en-US" altLang="zh-CN" sz="2400" smtClean="0">
              <a:solidFill>
                <a:srgbClr val="FF0000"/>
              </a:solidFill>
              <a:latin typeface="楷体_GB2312" pitchFamily="49" charset="-122"/>
            </a:endParaRPr>
          </a:p>
        </p:txBody>
      </p:sp>
      <p:sp>
        <p:nvSpPr>
          <p:cNvPr id="28678" name="AutoShape 6"/>
          <p:cNvSpPr>
            <a:spLocks noChangeArrowheads="1"/>
          </p:cNvSpPr>
          <p:nvPr/>
        </p:nvSpPr>
        <p:spPr bwMode="auto">
          <a:xfrm>
            <a:off x="1828800" y="1863080"/>
            <a:ext cx="790575" cy="1081088"/>
          </a:xfrm>
          <a:prstGeom prst="curvedRightArrow">
            <a:avLst>
              <a:gd name="adj1" fmla="val 27349"/>
              <a:gd name="adj2" fmla="val 54699"/>
              <a:gd name="adj3" fmla="val 33333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79" name="Text Box 7"/>
          <p:cNvSpPr txBox="1">
            <a:spLocks noChangeArrowheads="1"/>
          </p:cNvSpPr>
          <p:nvPr/>
        </p:nvSpPr>
        <p:spPr bwMode="auto">
          <a:xfrm>
            <a:off x="3375025" y="3680768"/>
            <a:ext cx="670877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一个自然的想法是用初等变换将一般的矩阵化为行阶梯形矩阵</a:t>
            </a:r>
            <a:r>
              <a:rPr kumimoji="1" lang="en-US" altLang="zh-CN" sz="2400" dirty="0" smtClean="0">
                <a:solidFill>
                  <a:srgbClr val="000000"/>
                </a:solidFill>
                <a:latin typeface="楷体_GB2312" pitchFamily="49" charset="-122"/>
              </a:rPr>
              <a:t>.</a:t>
            </a:r>
            <a:endParaRPr kumimoji="1" lang="en-US" altLang="zh-CN" sz="2400" dirty="0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sp>
        <p:nvSpPr>
          <p:cNvPr id="28680" name="AutoShape 8"/>
          <p:cNvSpPr>
            <a:spLocks noChangeArrowheads="1"/>
          </p:cNvSpPr>
          <p:nvPr/>
        </p:nvSpPr>
        <p:spPr bwMode="auto">
          <a:xfrm>
            <a:off x="2586038" y="3158480"/>
            <a:ext cx="790575" cy="1081088"/>
          </a:xfrm>
          <a:prstGeom prst="curvedRightArrow">
            <a:avLst>
              <a:gd name="adj1" fmla="val 27349"/>
              <a:gd name="adj2" fmla="val 54699"/>
              <a:gd name="adj3" fmla="val 33333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8681" name="Text Box 9"/>
          <p:cNvSpPr txBox="1">
            <a:spLocks noChangeArrowheads="1"/>
          </p:cNvSpPr>
          <p:nvPr/>
        </p:nvSpPr>
        <p:spPr bwMode="auto">
          <a:xfrm>
            <a:off x="4095750" y="5276205"/>
            <a:ext cx="59880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</a:rPr>
              <a:t>两个等价的矩阵的秩是否相等？</a:t>
            </a:r>
            <a:endParaRPr lang="zh-CN" altLang="en-US" sz="240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82" name="AutoShape 10"/>
          <p:cNvSpPr>
            <a:spLocks noChangeArrowheads="1"/>
          </p:cNvSpPr>
          <p:nvPr/>
        </p:nvSpPr>
        <p:spPr bwMode="auto">
          <a:xfrm>
            <a:off x="3341688" y="4620568"/>
            <a:ext cx="790575" cy="1081087"/>
          </a:xfrm>
          <a:prstGeom prst="curvedRightArrow">
            <a:avLst>
              <a:gd name="adj1" fmla="val 27349"/>
              <a:gd name="adj2" fmla="val 54699"/>
              <a:gd name="adj3" fmla="val 33333"/>
            </a:avLst>
          </a:prstGeom>
          <a:solidFill>
            <a:srgbClr val="33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063552" y="5888692"/>
            <a:ext cx="813690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0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重要性质：初等变换不改变矩阵的秩</a:t>
            </a:r>
            <a:r>
              <a:rPr lang="zh-CN" altLang="en-US" sz="3600" b="1" kern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rPr>
              <a:t>． </a:t>
            </a:r>
            <a:endParaRPr lang="zh-CN" altLang="en-US" sz="3600" b="1" kern="0" dirty="0" smtClean="0">
              <a:solidFill>
                <a:schemeClr val="bg2">
                  <a:lumMod val="60000"/>
                  <a:lumOff val="40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 txBox="1">
            <a:spLocks noChangeArrowheads="1"/>
          </p:cNvSpPr>
          <p:nvPr/>
        </p:nvSpPr>
        <p:spPr>
          <a:xfrm>
            <a:off x="473075" y="339090"/>
            <a:ext cx="9737725" cy="13716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j-cs"/>
              </a:rPr>
              <a:t>矩阵的秩的计算</a:t>
            </a:r>
            <a:endParaRPr kumimoji="0" lang="zh-CN" alt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j-cs"/>
            </a:endParaRPr>
          </a:p>
        </p:txBody>
      </p:sp>
      <p:sp>
        <p:nvSpPr>
          <p:cNvPr id="8" name="图文框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/>
      <p:bldP spid="28678" grpId="0" bldLvl="0" animBg="1"/>
      <p:bldP spid="28679" grpId="0"/>
      <p:bldP spid="28680" grpId="0" bldLvl="0" animBg="1"/>
      <p:bldP spid="28681" grpId="0"/>
      <p:bldP spid="28682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" r="-1" b="3003"/>
          <a:stretch>
            <a:fillRect/>
          </a:stretch>
        </p:blipFill>
        <p:spPr>
          <a:xfrm rot="5400000">
            <a:off x="3683786" y="-1617678"/>
            <a:ext cx="5900990" cy="1004863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6"/>
          <a:stretch>
            <a:fillRect/>
          </a:stretch>
        </p:blipFill>
        <p:spPr>
          <a:xfrm>
            <a:off x="-12700" y="456145"/>
            <a:ext cx="2674622" cy="5900991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667000" y="1831267"/>
            <a:ext cx="8675370" cy="3195466"/>
            <a:chOff x="2667000" y="738795"/>
            <a:chExt cx="8675670" cy="2189340"/>
          </a:xfrm>
        </p:grpSpPr>
        <p:sp>
          <p:nvSpPr>
            <p:cNvPr id="8" name="矩形 7"/>
            <p:cNvSpPr/>
            <p:nvPr/>
          </p:nvSpPr>
          <p:spPr>
            <a:xfrm>
              <a:off x="2667000" y="738795"/>
              <a:ext cx="8675670" cy="218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63500" dir="21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PA-102231"/>
            <p:cNvSpPr/>
            <p:nvPr>
              <p:custDataLst>
                <p:tags r:id="rId4"/>
              </p:custDataLst>
            </p:nvPr>
          </p:nvSpPr>
          <p:spPr>
            <a:xfrm rot="5400000">
              <a:off x="10102299" y="1782468"/>
              <a:ext cx="2189339" cy="101996"/>
            </a:xfrm>
            <a:prstGeom prst="rect">
              <a:avLst/>
            </a:prstGeom>
            <a:blipFill dpi="0" rotWithShape="0">
              <a:blip r:embed="rId5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4" name="PA-102231"/>
          <p:cNvSpPr/>
          <p:nvPr>
            <p:custDataLst>
              <p:tags r:id="rId6"/>
            </p:custDataLst>
          </p:nvPr>
        </p:nvSpPr>
        <p:spPr>
          <a:xfrm rot="5400000">
            <a:off x="-1625883" y="2069331"/>
            <a:ext cx="5900988" cy="2674622"/>
          </a:xfrm>
          <a:prstGeom prst="rect">
            <a:avLst/>
          </a:prstGeom>
          <a:gradFill>
            <a:gsLst>
              <a:gs pos="62000">
                <a:srgbClr val="887CDA">
                  <a:alpha val="84000"/>
                </a:srgbClr>
              </a:gs>
              <a:gs pos="87000">
                <a:srgbClr val="58A2E4">
                  <a:alpha val="82000"/>
                </a:srgbClr>
              </a:gs>
              <a:gs pos="22000">
                <a:srgbClr val="AB60D3">
                  <a:alpha val="84000"/>
                </a:srgbClr>
              </a:gs>
              <a:gs pos="100000">
                <a:srgbClr val="42B3E8">
                  <a:alpha val="90000"/>
                </a:srgbClr>
              </a:gs>
            </a:gsLst>
            <a:lin ang="2700000" scaled="1"/>
          </a:grad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383347" y="1520253"/>
            <a:ext cx="2148205" cy="599440"/>
            <a:chOff x="1840" y="711"/>
            <a:chExt cx="3383" cy="944"/>
          </a:xfrm>
        </p:grpSpPr>
        <p:grpSp>
          <p:nvGrpSpPr>
            <p:cNvPr id="21" name="组合 20"/>
            <p:cNvGrpSpPr/>
            <p:nvPr/>
          </p:nvGrpSpPr>
          <p:grpSpPr>
            <a:xfrm>
              <a:off x="1840" y="711"/>
              <a:ext cx="3047" cy="944"/>
              <a:chOff x="1168398" y="461712"/>
              <a:chExt cx="1935084" cy="59923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68398" y="461712"/>
                <a:ext cx="1935084" cy="5992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dist="63500" dir="21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PA-102231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2754277" y="711740"/>
                <a:ext cx="599230" cy="99178"/>
              </a:xfrm>
              <a:prstGeom prst="rect">
                <a:avLst/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03200" dist="63500" dir="3000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cs typeface="+mn-ea"/>
                  <a:sym typeface="+mn-lt"/>
                </a:endParaRPr>
              </a:p>
            </p:txBody>
          </p:sp>
        </p:grpSp>
        <p:sp>
          <p:nvSpPr>
            <p:cNvPr id="6" name="Rectangle 31"/>
            <p:cNvSpPr>
              <a:spLocks noChangeArrowheads="1"/>
            </p:cNvSpPr>
            <p:nvPr/>
          </p:nvSpPr>
          <p:spPr bwMode="auto">
            <a:xfrm>
              <a:off x="2314" y="846"/>
              <a:ext cx="2909" cy="69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9pPr>
            </a:lstStyle>
            <a:p>
              <a:pPr algn="l">
                <a:buFont typeface="Wingdings" panose="05000000000000000000" pitchFamily="2" charset="2"/>
                <a:buChar char="v"/>
              </a:pPr>
              <a:r>
                <a:rPr kumimoji="0" lang="zh-CN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证明思路</a:t>
              </a:r>
              <a:endParaRPr lang="zh-CN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318108" y="2511053"/>
            <a:ext cx="576008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b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已知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R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A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)=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r.</a:t>
            </a:r>
            <a:r>
              <a:rPr lang="zh-CN" altLang="en-US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</a:t>
            </a:r>
            <a:r>
              <a:rPr lang="en-US" altLang="zh-CN" sz="2000" b="1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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B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,</a:t>
            </a:r>
            <a:r>
              <a:rPr lang="zh-CN" altLang="en-US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在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B</a:t>
            </a:r>
            <a:r>
              <a:rPr lang="zh-CN" altLang="en-US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中找到</a:t>
            </a:r>
            <a:r>
              <a:rPr lang="zh-CN" altLang="en-US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一个非零的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zh-CN" altLang="en-US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阶子式</a:t>
            </a:r>
            <a:endParaRPr lang="zh-CN" altLang="en-US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/>
            <a:endParaRPr lang="zh-CN" altLang="en-US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5527006" y="2988751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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R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B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)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R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A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)</a:t>
            </a:r>
            <a:endParaRPr lang="zh-CN" altLang="en-US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93038" y="3428801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又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B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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A</a:t>
            </a:r>
            <a:r>
              <a:rPr lang="zh-CN" altLang="en-US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，</a:t>
            </a:r>
            <a:endParaRPr lang="zh-CN" altLang="en-US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20"/>
          <p:cNvSpPr txBox="1"/>
          <p:nvPr/>
        </p:nvSpPr>
        <p:spPr>
          <a:xfrm>
            <a:off x="5527224" y="3928541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</a:t>
            </a:r>
            <a:r>
              <a:rPr lang="en-US" altLang="zh-CN" sz="2000" b="1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R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(</a:t>
            </a:r>
            <a:r>
              <a:rPr lang="en-US" altLang="zh-CN" sz="2000" b="1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A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)</a:t>
            </a:r>
            <a:r>
              <a:rPr lang="en-US" altLang="zh-CN" sz="2000" b="1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R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(</a:t>
            </a:r>
            <a:r>
              <a:rPr lang="en-US" altLang="zh-CN" sz="2000" b="1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B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)</a:t>
            </a:r>
            <a:endParaRPr lang="zh-CN" altLang="en-US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21"/>
          <p:cNvSpPr txBox="1"/>
          <p:nvPr/>
        </p:nvSpPr>
        <p:spPr>
          <a:xfrm>
            <a:off x="5537939" y="4398625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</a:t>
            </a:r>
            <a:r>
              <a:rPr lang="en-US" altLang="zh-CN" sz="2000" b="1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R</a:t>
            </a:r>
            <a:r>
              <a:rPr lang="en-US" altLang="zh-CN" sz="2000" b="1" dirty="0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(</a:t>
            </a:r>
            <a:r>
              <a:rPr lang="en-US" altLang="zh-CN" sz="2000" b="1" i="1" dirty="0" smtClean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A</a:t>
            </a:r>
            <a:r>
              <a:rPr lang="en-US" altLang="zh-CN" sz="2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)=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R</a:t>
            </a:r>
            <a:r>
              <a:rPr lang="en-US" altLang="zh-CN" sz="2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(</a:t>
            </a:r>
            <a:r>
              <a:rPr lang="en-US" altLang="zh-CN" sz="2000" b="1" i="1" dirty="0">
                <a:solidFill>
                  <a:prstClr val="black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 panose="05050102010706020507"/>
              </a:rPr>
              <a:t>B</a:t>
            </a:r>
            <a:r>
              <a:rPr lang="en-US" altLang="zh-CN" sz="20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ymbol" panose="05050102010706020507"/>
              </a:rPr>
              <a:t>)</a:t>
            </a:r>
            <a:endParaRPr lang="zh-CN" altLang="en-US" sz="20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20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" r="-1" b="3003"/>
          <a:stretch>
            <a:fillRect/>
          </a:stretch>
        </p:blipFill>
        <p:spPr>
          <a:xfrm rot="5400000">
            <a:off x="3683786" y="-1617678"/>
            <a:ext cx="5900990" cy="1004863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6"/>
          <a:stretch>
            <a:fillRect/>
          </a:stretch>
        </p:blipFill>
        <p:spPr>
          <a:xfrm>
            <a:off x="-12700" y="456145"/>
            <a:ext cx="2674622" cy="5900991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2667000" y="1831267"/>
            <a:ext cx="8675370" cy="3195466"/>
            <a:chOff x="2667000" y="738795"/>
            <a:chExt cx="8675670" cy="2189340"/>
          </a:xfrm>
        </p:grpSpPr>
        <p:sp>
          <p:nvSpPr>
            <p:cNvPr id="8" name="矩形 7"/>
            <p:cNvSpPr/>
            <p:nvPr/>
          </p:nvSpPr>
          <p:spPr>
            <a:xfrm>
              <a:off x="2667000" y="738795"/>
              <a:ext cx="8675670" cy="21893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28600" dist="63500" dir="21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PA-102231"/>
            <p:cNvSpPr/>
            <p:nvPr>
              <p:custDataLst>
                <p:tags r:id="rId4"/>
              </p:custDataLst>
            </p:nvPr>
          </p:nvSpPr>
          <p:spPr>
            <a:xfrm rot="5400000">
              <a:off x="10102299" y="1782468"/>
              <a:ext cx="2189339" cy="101996"/>
            </a:xfrm>
            <a:prstGeom prst="rect">
              <a:avLst/>
            </a:prstGeom>
            <a:blipFill dpi="0" rotWithShape="0">
              <a:blip r:embed="rId5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4" name="PA-102231"/>
          <p:cNvSpPr/>
          <p:nvPr>
            <p:custDataLst>
              <p:tags r:id="rId6"/>
            </p:custDataLst>
          </p:nvPr>
        </p:nvSpPr>
        <p:spPr>
          <a:xfrm rot="5400000">
            <a:off x="-1625883" y="2069331"/>
            <a:ext cx="5900988" cy="2674622"/>
          </a:xfrm>
          <a:prstGeom prst="rect">
            <a:avLst/>
          </a:prstGeom>
          <a:gradFill>
            <a:gsLst>
              <a:gs pos="62000">
                <a:srgbClr val="887CDA">
                  <a:alpha val="84000"/>
                </a:srgbClr>
              </a:gs>
              <a:gs pos="87000">
                <a:srgbClr val="58A2E4">
                  <a:alpha val="82000"/>
                </a:srgbClr>
              </a:gs>
              <a:gs pos="22000">
                <a:srgbClr val="AB60D3">
                  <a:alpha val="84000"/>
                </a:srgbClr>
              </a:gs>
              <a:gs pos="100000">
                <a:srgbClr val="42B3E8">
                  <a:alpha val="90000"/>
                </a:srgbClr>
              </a:gs>
            </a:gsLst>
            <a:lin ang="2700000" scaled="1"/>
          </a:grad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383347" y="1520253"/>
            <a:ext cx="1934845" cy="599440"/>
            <a:chOff x="1840" y="711"/>
            <a:chExt cx="3047" cy="944"/>
          </a:xfrm>
        </p:grpSpPr>
        <p:grpSp>
          <p:nvGrpSpPr>
            <p:cNvPr id="21" name="组合 20"/>
            <p:cNvGrpSpPr/>
            <p:nvPr/>
          </p:nvGrpSpPr>
          <p:grpSpPr>
            <a:xfrm>
              <a:off x="1840" y="711"/>
              <a:ext cx="3047" cy="944"/>
              <a:chOff x="1168398" y="461712"/>
              <a:chExt cx="1935084" cy="59923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68398" y="461712"/>
                <a:ext cx="1935084" cy="5992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28600" dist="63500" dir="2100000" algn="tl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PA-102231"/>
              <p:cNvSpPr/>
              <p:nvPr>
                <p:custDataLst>
                  <p:tags r:id="rId7"/>
                </p:custDataLst>
              </p:nvPr>
            </p:nvSpPr>
            <p:spPr>
              <a:xfrm rot="5400000">
                <a:off x="2754277" y="711740"/>
                <a:ext cx="599230" cy="99178"/>
              </a:xfrm>
              <a:prstGeom prst="rect">
                <a:avLst/>
              </a:prstGeom>
              <a:blipFill dpi="0" rotWithShape="0">
                <a:blip r:embed="rId5" cstate="print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203200" dist="63500" dir="3000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ln>
                    <a:solidFill>
                      <a:schemeClr val="bg1">
                        <a:lumMod val="95000"/>
                      </a:schemeClr>
                    </a:solidFill>
                  </a:ln>
                  <a:cs typeface="+mn-ea"/>
                  <a:sym typeface="+mn-lt"/>
                </a:endParaRPr>
              </a:p>
            </p:txBody>
          </p:sp>
        </p:grpSp>
        <p:sp>
          <p:nvSpPr>
            <p:cNvPr id="6" name="Rectangle 31"/>
            <p:cNvSpPr>
              <a:spLocks noChangeArrowheads="1"/>
            </p:cNvSpPr>
            <p:nvPr/>
          </p:nvSpPr>
          <p:spPr bwMode="auto">
            <a:xfrm>
              <a:off x="2314" y="846"/>
              <a:ext cx="1942" cy="639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1pPr>
              <a:lvl2pPr marL="4572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2pPr>
              <a:lvl3pPr marL="9144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3pPr>
              <a:lvl4pPr marL="13716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4pPr>
              <a:lvl5pPr marL="1828800" algn="l" rtl="0"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600" kern="1200">
                  <a:solidFill>
                    <a:schemeClr val="tx2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+mn-cs"/>
                </a:defRPr>
              </a:lvl9pPr>
            </a:lstStyle>
            <a:p>
              <a:pPr algn="l">
                <a:buFont typeface="Wingdings" panose="05000000000000000000" pitchFamily="2" charset="2"/>
                <a:buChar char="v"/>
              </a:pPr>
              <a:r>
                <a:rPr kumimoji="0" lang="zh-CN" altLang="en-US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定理</a:t>
              </a:r>
              <a:r>
                <a:rPr kumimoji="0" lang="en-US" altLang="zh-CN" sz="2400" b="1" dirty="0">
                  <a:solidFill>
                    <a:srgbClr val="A556E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endParaRPr lang="zh-CN" altLang="en-US" sz="2400" b="1" spc="200" dirty="0">
                <a:solidFill>
                  <a:srgbClr val="00B0F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" name="Text Box 2"/>
          <p:cNvSpPr txBox="1"/>
          <p:nvPr/>
        </p:nvSpPr>
        <p:spPr>
          <a:xfrm>
            <a:off x="3216275" y="2436932"/>
            <a:ext cx="2829560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~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7" name="Text Box 15"/>
          <p:cNvSpPr txBox="1"/>
          <p:nvPr/>
        </p:nvSpPr>
        <p:spPr>
          <a:xfrm>
            <a:off x="3216275" y="3007559"/>
            <a:ext cx="7518471" cy="159524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457200"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根据这一定理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为求矩阵的秩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只要把矩阵用初等行变换变成行阶梯形矩阵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kumimoji="1"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行阶梯形矩阵中非零行的行数即是该矩阵的秩</a:t>
            </a:r>
            <a:r>
              <a:rPr kumimoji="1" lang="zh-CN" altLang="en-US" sz="24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kumimoji="1" lang="zh-CN" altLang="en-US" sz="2400" dirty="0">
              <a:solidFill>
                <a:srgbClr val="FF0000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1981200" y="1223367"/>
            <a:ext cx="8229600" cy="17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FF"/>
                </a:solidFill>
              </a:rPr>
              <a:t>例：</a:t>
            </a:r>
            <a:r>
              <a:rPr lang="zh-CN" altLang="en-US" sz="2400" b="1" smtClean="0">
                <a:solidFill>
                  <a:srgbClr val="000000"/>
                </a:solidFill>
              </a:rPr>
              <a:t>求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矩阵                                            的秩，并求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的一个</a:t>
            </a: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最高阶非零子式．</a:t>
            </a:r>
            <a:endParaRPr kumimoji="1" lang="zh-CN" altLang="en-US" sz="2400" b="1" smtClean="0">
              <a:solidFill>
                <a:srgbClr val="000000"/>
              </a:solidFill>
            </a:endParaRPr>
          </a:p>
        </p:txBody>
      </p:sp>
      <p:graphicFrame>
        <p:nvGraphicFramePr>
          <p:cNvPr id="33799" name="Object 7"/>
          <p:cNvGraphicFramePr>
            <a:graphicFrameLocks noChangeAspect="1"/>
          </p:cNvGraphicFramePr>
          <p:nvPr/>
        </p:nvGraphicFramePr>
        <p:xfrm>
          <a:off x="3629025" y="548680"/>
          <a:ext cx="3533775" cy="1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5" name="Equation" r:id="rId1" imgW="42367200" imgH="22250400" progId="Equation.DSMT4">
                  <p:embed/>
                </p:oleObj>
              </mc:Choice>
              <mc:Fallback>
                <p:oleObj name="Equation" r:id="rId1" imgW="42367200" imgH="22250400" progId="Equation.DSMT4">
                  <p:embed/>
                  <p:pic>
                    <p:nvPicPr>
                      <p:cNvPr id="0" name="图片 5734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29025" y="548680"/>
                        <a:ext cx="3533775" cy="18557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8"/>
          <p:cNvSpPr>
            <a:spLocks noChangeArrowheads="1"/>
          </p:cNvSpPr>
          <p:nvPr/>
        </p:nvSpPr>
        <p:spPr bwMode="auto">
          <a:xfrm>
            <a:off x="3324225" y="3645371"/>
            <a:ext cx="457200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29"/>
          <p:cNvSpPr>
            <a:spLocks noChangeArrowheads="1"/>
          </p:cNvSpPr>
          <p:nvPr/>
        </p:nvSpPr>
        <p:spPr bwMode="auto">
          <a:xfrm>
            <a:off x="3790950" y="3645371"/>
            <a:ext cx="457200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30"/>
          <p:cNvSpPr>
            <a:spLocks noChangeArrowheads="1"/>
          </p:cNvSpPr>
          <p:nvPr/>
        </p:nvSpPr>
        <p:spPr bwMode="auto">
          <a:xfrm>
            <a:off x="4953000" y="3645371"/>
            <a:ext cx="457200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31"/>
          <p:cNvSpPr>
            <a:spLocks noChangeArrowheads="1"/>
          </p:cNvSpPr>
          <p:nvPr/>
        </p:nvSpPr>
        <p:spPr bwMode="auto">
          <a:xfrm>
            <a:off x="6477000" y="3645371"/>
            <a:ext cx="457200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32"/>
          <p:cNvSpPr>
            <a:spLocks noChangeArrowheads="1"/>
          </p:cNvSpPr>
          <p:nvPr/>
        </p:nvSpPr>
        <p:spPr bwMode="auto">
          <a:xfrm>
            <a:off x="6934200" y="3645371"/>
            <a:ext cx="457200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33"/>
          <p:cNvSpPr>
            <a:spLocks noChangeArrowheads="1"/>
          </p:cNvSpPr>
          <p:nvPr/>
        </p:nvSpPr>
        <p:spPr bwMode="auto">
          <a:xfrm>
            <a:off x="8167688" y="3645371"/>
            <a:ext cx="457200" cy="1828800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1981200" y="3035771"/>
            <a:ext cx="822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FF"/>
                </a:solidFill>
              </a:rPr>
              <a:t>解：</a:t>
            </a:r>
            <a:r>
              <a:rPr lang="zh-CN" altLang="en-US" sz="2400" b="1" smtClean="0">
                <a:solidFill>
                  <a:srgbClr val="000000"/>
                </a:solidFill>
              </a:rPr>
              <a:t>第一步先用初等行变换把矩阵化成行阶梯形矩阵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．</a:t>
            </a:r>
            <a:endParaRPr kumimoji="1" lang="zh-CN" altLang="en-US" sz="2400" b="1" smtClean="0">
              <a:solidFill>
                <a:srgbClr val="000000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981200" y="5636096"/>
            <a:ext cx="822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smtClean="0">
                <a:solidFill>
                  <a:srgbClr val="000000"/>
                </a:solidFill>
              </a:rPr>
              <a:t>行阶梯形矩阵有 </a:t>
            </a:r>
            <a:r>
              <a:rPr lang="en-US" altLang="zh-CN" sz="2400" b="1" smtClean="0">
                <a:solidFill>
                  <a:srgbClr val="000000"/>
                </a:solidFill>
              </a:rPr>
              <a:t>3 </a:t>
            </a:r>
            <a:r>
              <a:rPr lang="zh-CN" altLang="en-US" sz="2400" b="1" smtClean="0">
                <a:solidFill>
                  <a:srgbClr val="000000"/>
                </a:solidFill>
              </a:rPr>
              <a:t>个非零行，故</a:t>
            </a:r>
            <a:r>
              <a:rPr lang="en-US" altLang="zh-CN" sz="2400" b="1" i="1" smtClean="0">
                <a:solidFill>
                  <a:srgbClr val="000000"/>
                </a:solidFill>
              </a:rPr>
              <a:t>R</a:t>
            </a:r>
            <a:r>
              <a:rPr lang="en-US" altLang="zh-CN" sz="2400" b="1" smtClean="0">
                <a:solidFill>
                  <a:srgbClr val="000000"/>
                </a:solidFill>
              </a:rPr>
              <a:t>(</a:t>
            </a:r>
            <a:r>
              <a:rPr lang="en-US" altLang="zh-CN" sz="2400" b="1" i="1" smtClean="0">
                <a:solidFill>
                  <a:srgbClr val="000000"/>
                </a:solidFill>
              </a:rPr>
              <a:t>A</a:t>
            </a:r>
            <a:r>
              <a:rPr lang="en-US" altLang="zh-CN" sz="2400" b="1" smtClean="0">
                <a:solidFill>
                  <a:srgbClr val="000000"/>
                </a:solidFill>
              </a:rPr>
              <a:t>) = 3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．</a:t>
            </a:r>
            <a:endParaRPr kumimoji="1" lang="zh-CN" altLang="en-US" sz="2400" b="1" smtClean="0">
              <a:solidFill>
                <a:srgbClr val="000000"/>
              </a:solidFill>
            </a:endParaRPr>
          </a:p>
        </p:txBody>
      </p:sp>
      <p:grpSp>
        <p:nvGrpSpPr>
          <p:cNvPr id="14" name="Group 44"/>
          <p:cNvGrpSpPr/>
          <p:nvPr/>
        </p:nvGrpSpPr>
        <p:grpSpPr bwMode="auto">
          <a:xfrm>
            <a:off x="6477000" y="4116859"/>
            <a:ext cx="2827338" cy="863600"/>
            <a:chOff x="3120" y="1017"/>
            <a:chExt cx="1781" cy="544"/>
          </a:xfrm>
        </p:grpSpPr>
        <p:sp>
          <p:nvSpPr>
            <p:cNvPr id="15" name="Line 23"/>
            <p:cNvSpPr>
              <a:spLocks noChangeShapeType="1"/>
            </p:cNvSpPr>
            <p:nvPr/>
          </p:nvSpPr>
          <p:spPr bwMode="auto">
            <a:xfrm>
              <a:off x="3120" y="1017"/>
              <a:ext cx="31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Line 24"/>
            <p:cNvSpPr>
              <a:spLocks noChangeShapeType="1"/>
            </p:cNvSpPr>
            <p:nvPr/>
          </p:nvSpPr>
          <p:spPr bwMode="auto">
            <a:xfrm>
              <a:off x="3428" y="1017"/>
              <a:ext cx="0" cy="27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>
              <a:off x="3437" y="1289"/>
              <a:ext cx="74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Line 26"/>
            <p:cNvSpPr>
              <a:spLocks noChangeShapeType="1"/>
            </p:cNvSpPr>
            <p:nvPr/>
          </p:nvSpPr>
          <p:spPr bwMode="auto">
            <a:xfrm>
              <a:off x="4176" y="1289"/>
              <a:ext cx="0" cy="27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Line 27"/>
            <p:cNvSpPr>
              <a:spLocks noChangeShapeType="1"/>
            </p:cNvSpPr>
            <p:nvPr/>
          </p:nvSpPr>
          <p:spPr bwMode="auto">
            <a:xfrm>
              <a:off x="4176" y="1561"/>
              <a:ext cx="72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20" name="Object 43"/>
          <p:cNvGraphicFramePr>
            <a:graphicFrameLocks noChangeAspect="1"/>
          </p:cNvGraphicFramePr>
          <p:nvPr/>
        </p:nvGraphicFramePr>
        <p:xfrm>
          <a:off x="2692400" y="3637434"/>
          <a:ext cx="6678613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46" name="Equation" r:id="rId3" imgW="80162400" imgH="22250400" progId="Equation.DSMT4">
                  <p:embed/>
                </p:oleObj>
              </mc:Choice>
              <mc:Fallback>
                <p:oleObj name="Equation" r:id="rId3" imgW="80162400" imgH="22250400" progId="Equation.DSMT4">
                  <p:embed/>
                  <p:pic>
                    <p:nvPicPr>
                      <p:cNvPr id="0" name="图片 57345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2400" y="3637434"/>
                        <a:ext cx="6678613" cy="1854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3" grpId="0"/>
      <p:bldP spid="12" grpId="0"/>
      <p:bldP spid="1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0" name="Rectangle 14"/>
          <p:cNvSpPr>
            <a:spLocks noChangeArrowheads="1"/>
          </p:cNvSpPr>
          <p:nvPr/>
        </p:nvSpPr>
        <p:spPr bwMode="auto">
          <a:xfrm>
            <a:off x="1060450" y="617855"/>
            <a:ext cx="1039939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第二步求 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A </a:t>
            </a:r>
            <a:r>
              <a:rPr lang="zh-CN" altLang="en-US" sz="2400" b="1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的最高阶非零子式</a:t>
            </a:r>
            <a:r>
              <a:rPr kumimoji="1" lang="zh-CN" altLang="en-US" sz="2400" b="1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．</a:t>
            </a:r>
            <a:r>
              <a:rPr lang="zh-CN" altLang="en-US" sz="2400" b="1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选取行阶梯形矩阵中首非零元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所在的列</a:t>
            </a:r>
            <a:endParaRPr lang="zh-CN" altLang="en-US" sz="2400" b="1" dirty="0" smtClean="0">
              <a:solidFill>
                <a:srgbClr val="000000"/>
              </a:solidFill>
            </a:endParaRPr>
          </a:p>
        </p:txBody>
      </p:sp>
      <p:graphicFrame>
        <p:nvGraphicFramePr>
          <p:cNvPr id="39954" name="Object 18"/>
          <p:cNvGraphicFramePr>
            <a:graphicFrameLocks noChangeAspect="1"/>
          </p:cNvGraphicFramePr>
          <p:nvPr/>
        </p:nvGraphicFramePr>
        <p:xfrm>
          <a:off x="6096000" y="1804516"/>
          <a:ext cx="2387600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Equation" r:id="rId1" imgW="28651200" imgH="22250400" progId="Equation.DSMT4">
                  <p:embed/>
                </p:oleObj>
              </mc:Choice>
              <mc:Fallback>
                <p:oleObj name="Equation" r:id="rId1" imgW="28651200" imgH="22250400" progId="Equation.DSMT4">
                  <p:embed/>
                  <p:pic>
                    <p:nvPicPr>
                      <p:cNvPr id="0" name="图片 58368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96000" y="1804516"/>
                        <a:ext cx="2387600" cy="1854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/>
          <p:cNvGraphicFramePr>
            <a:graphicFrameLocks noChangeAspect="1"/>
          </p:cNvGraphicFramePr>
          <p:nvPr/>
        </p:nvGraphicFramePr>
        <p:xfrm>
          <a:off x="3443288" y="1804516"/>
          <a:ext cx="2640012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0" name="Equation" r:id="rId3" imgW="31699200" imgH="22250400" progId="Equation.DSMT4">
                  <p:embed/>
                </p:oleObj>
              </mc:Choice>
              <mc:Fallback>
                <p:oleObj name="Equation" r:id="rId3" imgW="31699200" imgH="22250400" progId="Equation.DSMT4">
                  <p:embed/>
                  <p:pic>
                    <p:nvPicPr>
                      <p:cNvPr id="0" name="图片 58369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3288" y="1804516"/>
                        <a:ext cx="2640012" cy="1854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70" name="Text Box 34"/>
          <p:cNvSpPr txBox="1">
            <a:spLocks noChangeArrowheads="1"/>
          </p:cNvSpPr>
          <p:nvPr/>
        </p:nvSpPr>
        <p:spPr bwMode="auto">
          <a:xfrm>
            <a:off x="1060450" y="1196340"/>
            <a:ext cx="133483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与之对应的是选取矩阵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400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的第一、</a:t>
            </a:r>
            <a:r>
              <a:rPr lang="zh-CN" altLang="en-US" sz="2400" dirty="0" smtClean="0">
                <a:solidFill>
                  <a:srgbClr val="000000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二、四列</a:t>
            </a:r>
            <a:r>
              <a:rPr kumimoji="1"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sym typeface="+mn-ea"/>
              </a:rPr>
              <a:t>．</a:t>
            </a:r>
            <a:endParaRPr lang="zh-CN" altLang="en-US" sz="24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sz="24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1979613" y="3717032"/>
            <a:ext cx="8148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zh-CN" sz="2400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) = 3，计算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zh-CN" altLang="zh-CN" sz="2400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0</a:t>
            </a:r>
            <a:r>
              <a: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的前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lang="zh-CN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行构成的子式</a:t>
            </a:r>
            <a:endParaRPr lang="zh-CN" altLang="en-US" sz="2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2" name="Object 35"/>
          <p:cNvGraphicFramePr>
            <a:graphicFrameLocks noChangeAspect="1"/>
          </p:cNvGraphicFramePr>
          <p:nvPr/>
        </p:nvGraphicFramePr>
        <p:xfrm>
          <a:off x="3214688" y="4385369"/>
          <a:ext cx="5688012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1" name="Equation" r:id="rId5" imgW="68275200" imgH="16764000" progId="Equation.DSMT4">
                  <p:embed/>
                </p:oleObj>
              </mc:Choice>
              <mc:Fallback>
                <p:oleObj name="Equation" r:id="rId5" imgW="68275200" imgH="16764000" progId="Equation.DSMT4">
                  <p:embed/>
                  <p:pic>
                    <p:nvPicPr>
                      <p:cNvPr id="0" name="图片 58370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14688" y="4385369"/>
                        <a:ext cx="5688012" cy="1397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 Box 36"/>
          <p:cNvSpPr txBox="1">
            <a:spLocks noChangeArrowheads="1"/>
          </p:cNvSpPr>
          <p:nvPr/>
        </p:nvSpPr>
        <p:spPr bwMode="auto">
          <a:xfrm>
            <a:off x="1979613" y="5995094"/>
            <a:ext cx="8148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因此这就是 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的一个最高阶非零子式</a:t>
            </a:r>
            <a:r>
              <a:rPr kumimoji="1"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．</a:t>
            </a:r>
            <a:endParaRPr kumimoji="1" lang="zh-CN" altLang="en-US" sz="2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图文框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99"/>
                            </p:stCondLst>
                            <p:childTnLst>
                              <p:par>
                                <p:cTn id="8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9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9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7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50" grpId="0"/>
      <p:bldP spid="39970" grpId="0"/>
      <p:bldP spid="21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1981200" y="3124200"/>
            <a:ext cx="8788400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FF"/>
                </a:solidFill>
              </a:rPr>
              <a:t>分析：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对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作初等行变换变为行阶梯形矩阵，设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的行阶梯</a:t>
            </a: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形矩阵为                 ，则    就是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的行阶梯形矩阵，因此可从</a:t>
            </a: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00"/>
                </a:solidFill>
              </a:rPr>
              <a:t>中同时看出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R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及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R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．</a:t>
            </a:r>
            <a:endParaRPr kumimoji="1" lang="zh-CN" altLang="en-US" sz="2400" b="1" smtClean="0">
              <a:solidFill>
                <a:srgbClr val="000000"/>
              </a:solidFill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1981200" y="1131888"/>
            <a:ext cx="8229600" cy="178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smtClean="0">
                <a:solidFill>
                  <a:srgbClr val="0000FF"/>
                </a:solidFill>
              </a:rPr>
              <a:t>例：</a:t>
            </a:r>
            <a:r>
              <a:rPr lang="zh-CN" altLang="en-US" sz="2400" b="1" smtClean="0">
                <a:solidFill>
                  <a:srgbClr val="000000"/>
                </a:solidFill>
              </a:rPr>
              <a:t>设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                                                    ，求矩阵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及矩阵</a:t>
            </a: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endParaRPr kumimoji="1" lang="zh-CN" altLang="en-US" sz="2400" b="1" smtClean="0">
              <a:solidFill>
                <a:srgbClr val="000000"/>
              </a:solidFill>
            </a:endParaRP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 = 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, 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 </a:t>
            </a:r>
            <a:r>
              <a:rPr kumimoji="1" lang="zh-CN" altLang="en-US" sz="2400" b="1" smtClean="0">
                <a:solidFill>
                  <a:srgbClr val="000000"/>
                </a:solidFill>
              </a:rPr>
              <a:t>的秩．</a:t>
            </a:r>
            <a:endParaRPr kumimoji="1" lang="zh-CN" altLang="en-US" sz="2400" b="1" smtClean="0">
              <a:solidFill>
                <a:srgbClr val="000000"/>
              </a:solidFill>
            </a:endParaRPr>
          </a:p>
        </p:txBody>
      </p:sp>
      <p:graphicFrame>
        <p:nvGraphicFramePr>
          <p:cNvPr id="27652" name="Object 5"/>
          <p:cNvGraphicFramePr>
            <a:graphicFrameLocks noChangeAspect="1"/>
          </p:cNvGraphicFramePr>
          <p:nvPr/>
        </p:nvGraphicFramePr>
        <p:xfrm>
          <a:off x="3048000" y="457200"/>
          <a:ext cx="4270375" cy="18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3" name="Equation" r:id="rId1" imgW="51206400" imgH="22250400" progId="Equation.DSMT4">
                  <p:embed/>
                </p:oleObj>
              </mc:Choice>
              <mc:Fallback>
                <p:oleObj name="Equation" r:id="rId1" imgW="51206400" imgH="22250400" progId="Equation.DSMT4">
                  <p:embed/>
                  <p:pic>
                    <p:nvPicPr>
                      <p:cNvPr id="0" name="图片 5939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48000" y="457200"/>
                        <a:ext cx="4270375" cy="1855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/>
          <p:cNvGraphicFramePr>
            <a:graphicFrameLocks noChangeAspect="1"/>
          </p:cNvGraphicFramePr>
          <p:nvPr/>
        </p:nvGraphicFramePr>
        <p:xfrm>
          <a:off x="3257550" y="3570288"/>
          <a:ext cx="134778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4" name="Equation" r:id="rId3" imgW="16154400" imgH="5791200" progId="Equation.DSMT4">
                  <p:embed/>
                </p:oleObj>
              </mc:Choice>
              <mc:Fallback>
                <p:oleObj name="Equation" r:id="rId3" imgW="16154400" imgH="5791200" progId="Equation.DSMT4">
                  <p:embed/>
                  <p:pic>
                    <p:nvPicPr>
                      <p:cNvPr id="0" name="图片 5939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57550" y="3570288"/>
                        <a:ext cx="1347788" cy="482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/>
          <p:cNvGraphicFramePr>
            <a:graphicFrameLocks noChangeAspect="1"/>
          </p:cNvGraphicFramePr>
          <p:nvPr/>
        </p:nvGraphicFramePr>
        <p:xfrm>
          <a:off x="5293360" y="3570288"/>
          <a:ext cx="330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5" name="Equation" r:id="rId5" imgW="3962400" imgH="4876800" progId="Equation.DSMT4">
                  <p:embed/>
                </p:oleObj>
              </mc:Choice>
              <mc:Fallback>
                <p:oleObj name="Equation" r:id="rId5" imgW="3962400" imgH="4876800" progId="Equation.DSMT4">
                  <p:embed/>
                  <p:pic>
                    <p:nvPicPr>
                      <p:cNvPr id="0" name="图片 59394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93360" y="3570288"/>
                        <a:ext cx="330200" cy="4064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95" name="Text Box 11"/>
          <p:cNvSpPr txBox="1">
            <a:spLocks noChangeArrowheads="1"/>
          </p:cNvSpPr>
          <p:nvPr/>
        </p:nvSpPr>
        <p:spPr bwMode="auto">
          <a:xfrm>
            <a:off x="1979613" y="5472113"/>
            <a:ext cx="8148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FF"/>
                </a:solidFill>
                <a:latin typeface="Times New Roman" panose="02020603050405020304" pitchFamily="18" charset="0"/>
              </a:rPr>
              <a:t>解：</a:t>
            </a:r>
            <a:endParaRPr kumimoji="1" lang="zh-CN" altLang="en-US" sz="2400" smtClean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41996" name="Object 12"/>
          <p:cNvGraphicFramePr>
            <a:graphicFrameLocks noChangeAspect="1"/>
          </p:cNvGraphicFramePr>
          <p:nvPr/>
        </p:nvGraphicFramePr>
        <p:xfrm>
          <a:off x="2609850" y="4732973"/>
          <a:ext cx="6329363" cy="1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6" name="Equation" r:id="rId7" imgW="75895200" imgH="22250400" progId="Equation.DSMT4">
                  <p:embed/>
                </p:oleObj>
              </mc:Choice>
              <mc:Fallback>
                <p:oleObj name="Equation" r:id="rId7" imgW="75895200" imgH="22250400" progId="Equation.DSMT4">
                  <p:embed/>
                  <p:pic>
                    <p:nvPicPr>
                      <p:cNvPr id="0" name="图片 59395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09850" y="4732973"/>
                        <a:ext cx="6329363" cy="18557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1"/>
          <p:cNvGrpSpPr/>
          <p:nvPr/>
        </p:nvGrpSpPr>
        <p:grpSpPr bwMode="auto">
          <a:xfrm>
            <a:off x="6400800" y="5229225"/>
            <a:ext cx="2484438" cy="989013"/>
            <a:chOff x="3072" y="3294"/>
            <a:chExt cx="1565" cy="623"/>
          </a:xfrm>
        </p:grpSpPr>
        <p:sp>
          <p:nvSpPr>
            <p:cNvPr id="27659" name="Line 14"/>
            <p:cNvSpPr>
              <a:spLocks noChangeShapeType="1"/>
            </p:cNvSpPr>
            <p:nvPr/>
          </p:nvSpPr>
          <p:spPr bwMode="auto">
            <a:xfrm>
              <a:off x="3072" y="3294"/>
              <a:ext cx="63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660" name="Line 15"/>
            <p:cNvSpPr>
              <a:spLocks noChangeShapeType="1"/>
            </p:cNvSpPr>
            <p:nvPr/>
          </p:nvSpPr>
          <p:spPr bwMode="auto">
            <a:xfrm>
              <a:off x="3696" y="3294"/>
              <a:ext cx="0" cy="31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661" name="Line 16"/>
            <p:cNvSpPr>
              <a:spLocks noChangeShapeType="1"/>
            </p:cNvSpPr>
            <p:nvPr/>
          </p:nvSpPr>
          <p:spPr bwMode="auto">
            <a:xfrm>
              <a:off x="3687" y="3607"/>
              <a:ext cx="63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662" name="Line 17"/>
            <p:cNvSpPr>
              <a:spLocks noChangeShapeType="1"/>
            </p:cNvSpPr>
            <p:nvPr/>
          </p:nvSpPr>
          <p:spPr bwMode="auto">
            <a:xfrm>
              <a:off x="4329" y="3600"/>
              <a:ext cx="0" cy="31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663" name="Line 18"/>
            <p:cNvSpPr>
              <a:spLocks noChangeShapeType="1"/>
            </p:cNvSpPr>
            <p:nvPr/>
          </p:nvSpPr>
          <p:spPr bwMode="auto">
            <a:xfrm>
              <a:off x="4320" y="3913"/>
              <a:ext cx="317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9144000" y="5289550"/>
            <a:ext cx="132715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smtClean="0">
                <a:solidFill>
                  <a:srgbClr val="000000"/>
                </a:solidFill>
              </a:rPr>
              <a:t>R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 = 2</a:t>
            </a:r>
            <a:endParaRPr kumimoji="1" lang="en-US" altLang="zh-CN" sz="2400" b="1" smtClean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b="1" i="1" smtClean="0">
                <a:solidFill>
                  <a:srgbClr val="000000"/>
                </a:solidFill>
              </a:rPr>
              <a:t>R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(</a:t>
            </a:r>
            <a:r>
              <a:rPr kumimoji="1" lang="en-US" altLang="zh-CN" sz="2400" b="1" i="1" smtClean="0">
                <a:solidFill>
                  <a:srgbClr val="000000"/>
                </a:solidFill>
              </a:rPr>
              <a:t>B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) = 3</a:t>
            </a:r>
            <a:endParaRPr kumimoji="1" lang="en-US" altLang="zh-CN" sz="2400" b="1" smtClean="0">
              <a:solidFill>
                <a:srgbClr val="000000"/>
              </a:solidFill>
            </a:endParaRPr>
          </a:p>
        </p:txBody>
      </p:sp>
      <p:sp>
        <p:nvSpPr>
          <p:cNvPr id="8" name="图文框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/>
      <p:bldP spid="41995" grpId="0"/>
      <p:bldP spid="4200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矩形 21"/>
            <p:cNvSpPr/>
            <p:nvPr/>
          </p:nvSpPr>
          <p:spPr>
            <a:xfrm>
              <a:off x="180474" y="168442"/>
              <a:ext cx="11863137" cy="6581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图文框 22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461"/>
              </a:avLst>
            </a:prstGeom>
            <a:gradFill flip="none" rotWithShape="1">
              <a:gsLst>
                <a:gs pos="70000">
                  <a:srgbClr val="9383C1"/>
                </a:gs>
                <a:gs pos="54000">
                  <a:srgbClr val="A678B8"/>
                </a:gs>
                <a:gs pos="20000">
                  <a:srgbClr val="786DCE"/>
                </a:gs>
                <a:gs pos="100000">
                  <a:srgbClr val="42B3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17" name="Rectangle 9"/>
          <p:cNvSpPr/>
          <p:nvPr/>
        </p:nvSpPr>
        <p:spPr>
          <a:xfrm>
            <a:off x="2541288" y="2914468"/>
            <a:ext cx="279400" cy="33845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endParaRPr lang="zh-CN" altLang="en-US" sz="2200" dirty="0">
              <a:latin typeface="Times New Roman" panose="02020603050405020304" pitchFamily="18" charset="0"/>
            </a:endParaRPr>
          </a:p>
        </p:txBody>
      </p:sp>
      <p:sp>
        <p:nvSpPr>
          <p:cNvPr id="10241" name="Text Box 3"/>
          <p:cNvSpPr txBox="1"/>
          <p:nvPr/>
        </p:nvSpPr>
        <p:spPr>
          <a:xfrm>
            <a:off x="3038475" y="794014"/>
            <a:ext cx="3473450" cy="1547090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              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          </a:t>
            </a:r>
            <a:endParaRPr lang="en-US" altLang="zh-CN" sz="2200" dirty="0">
              <a:latin typeface="Times New Roman" panose="02020603050405020304" pitchFamily="18" charset="0"/>
              <a:ea typeface="华文中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已知</a:t>
            </a:r>
            <a:r>
              <a:rPr lang="en-US" altLang="zh-CN" sz="2200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200" b="1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</a:t>
            </a:r>
            <a:r>
              <a:rPr lang="zh-CN" altLang="en-US" sz="2200" i="1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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2200" i="1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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ymbol" panose="05050102010706020507" pitchFamily="18" charset="2"/>
              </a:rPr>
              <a:t>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zh-CN" altLang="en-US" sz="22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2295" name="Text Box 7"/>
          <p:cNvSpPr txBox="1"/>
          <p:nvPr/>
        </p:nvSpPr>
        <p:spPr>
          <a:xfrm>
            <a:off x="3038475" y="4592378"/>
            <a:ext cx="1622239" cy="338554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</a:t>
            </a:r>
            <a:r>
              <a:rPr lang="en-US" altLang="zh-CN" sz="2200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200" b="1" i="1" dirty="0"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</a:t>
            </a:r>
            <a:r>
              <a:rPr lang="zh-CN" altLang="en-US" sz="2200" dirty="0"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zh-CN" altLang="en-US" sz="2200" dirty="0"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350260" y="725529"/>
            <a:ext cx="2745740" cy="1189990"/>
            <a:chOff x="14602" y="1992"/>
            <a:chExt cx="4324" cy="1874"/>
          </a:xfrm>
        </p:grpSpPr>
        <p:grpSp>
          <p:nvGrpSpPr>
            <p:cNvPr id="8" name="组合 7"/>
            <p:cNvGrpSpPr/>
            <p:nvPr/>
          </p:nvGrpSpPr>
          <p:grpSpPr>
            <a:xfrm>
              <a:off x="15463" y="1992"/>
              <a:ext cx="3463" cy="1874"/>
              <a:chOff x="13107" y="5402"/>
              <a:chExt cx="3463" cy="1874"/>
            </a:xfrm>
          </p:grpSpPr>
          <p:sp>
            <p:nvSpPr>
              <p:cNvPr id="24" name="Text Box 64"/>
              <p:cNvSpPr txBox="1"/>
              <p:nvPr/>
            </p:nvSpPr>
            <p:spPr>
              <a:xfrm>
                <a:off x="13107" y="5402"/>
                <a:ext cx="2446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1   2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5" name="Text Box 66"/>
              <p:cNvSpPr txBox="1"/>
              <p:nvPr/>
            </p:nvSpPr>
            <p:spPr>
              <a:xfrm>
                <a:off x="13122" y="6080"/>
                <a:ext cx="3448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3   2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 </a:t>
                </a:r>
                <a:r>
                  <a:rPr lang="zh-CN" altLang="en-US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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1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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" name="Text Box 67"/>
              <p:cNvSpPr txBox="1"/>
              <p:nvPr/>
            </p:nvSpPr>
            <p:spPr>
              <a:xfrm>
                <a:off x="13122" y="6694"/>
                <a:ext cx="2582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5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6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 3    </a:t>
                </a:r>
                <a:r>
                  <a:rPr lang="zh-CN" altLang="en-US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" name="Text Box 29"/>
            <p:cNvSpPr txBox="1"/>
            <p:nvPr/>
          </p:nvSpPr>
          <p:spPr>
            <a:xfrm>
              <a:off x="14602" y="2623"/>
              <a:ext cx="598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A=</a:t>
              </a:r>
              <a:endParaRPr lang="en-US" altLang="zh-CN" sz="2400" b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2" name="左中括号 1"/>
          <p:cNvSpPr/>
          <p:nvPr/>
        </p:nvSpPr>
        <p:spPr>
          <a:xfrm>
            <a:off x="3788887" y="769912"/>
            <a:ext cx="108000" cy="1116000"/>
          </a:xfrm>
          <a:prstGeom prst="leftBracket">
            <a:avLst>
              <a:gd name="adj" fmla="val 89024"/>
            </a:avLst>
          </a:prstGeom>
          <a:ln w="19050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中括号 6"/>
          <p:cNvSpPr/>
          <p:nvPr/>
        </p:nvSpPr>
        <p:spPr>
          <a:xfrm flipH="1">
            <a:off x="5422459" y="769912"/>
            <a:ext cx="108000" cy="1116000"/>
          </a:xfrm>
          <a:prstGeom prst="leftBracket">
            <a:avLst>
              <a:gd name="adj" fmla="val 89024"/>
            </a:avLst>
          </a:prstGeom>
          <a:ln w="19050">
            <a:solidFill>
              <a:srgbClr val="66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071564" y="2957783"/>
            <a:ext cx="3384264" cy="1359535"/>
            <a:chOff x="1159510" y="3495766"/>
            <a:chExt cx="3384264" cy="1359535"/>
          </a:xfrm>
        </p:grpSpPr>
        <p:grpSp>
          <p:nvGrpSpPr>
            <p:cNvPr id="46" name="组合 45"/>
            <p:cNvGrpSpPr/>
            <p:nvPr/>
          </p:nvGrpSpPr>
          <p:grpSpPr>
            <a:xfrm>
              <a:off x="1159510" y="3495766"/>
              <a:ext cx="3367405" cy="1359535"/>
              <a:chOff x="10172" y="6755"/>
              <a:chExt cx="5303" cy="2141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10638" y="6755"/>
                <a:ext cx="4837" cy="2141"/>
                <a:chOff x="11186" y="5179"/>
                <a:chExt cx="4837" cy="2141"/>
              </a:xfrm>
            </p:grpSpPr>
            <p:grpSp>
              <p:nvGrpSpPr>
                <p:cNvPr id="5" name="组合 4"/>
                <p:cNvGrpSpPr/>
                <p:nvPr/>
              </p:nvGrpSpPr>
              <p:grpSpPr>
                <a:xfrm>
                  <a:off x="11186" y="5179"/>
                  <a:ext cx="4837" cy="2141"/>
                  <a:chOff x="11433" y="5267"/>
                  <a:chExt cx="4837" cy="2141"/>
                </a:xfrm>
              </p:grpSpPr>
              <p:sp>
                <p:nvSpPr>
                  <p:cNvPr id="106" name="Text Box 64"/>
                  <p:cNvSpPr txBox="1"/>
                  <p:nvPr/>
                </p:nvSpPr>
                <p:spPr>
                  <a:xfrm>
                    <a:off x="13052" y="5267"/>
                    <a:ext cx="2783" cy="581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</a:rPr>
                      <a:t>1    2    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a:t>1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</a:rPr>
                      <a:t>     1</a:t>
                    </a:r>
                    <a:endPara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8" name="Text Box 66"/>
                  <p:cNvSpPr txBox="1"/>
                  <p:nvPr/>
                </p:nvSpPr>
                <p:spPr>
                  <a:xfrm>
                    <a:off x="13067" y="6097"/>
                    <a:ext cx="2793" cy="581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</a:rPr>
                      <a:t>0  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a:t>4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</a:rPr>
                      <a:t>  </a:t>
                    </a:r>
                    <a:r>
                      <a:rPr lang="zh-CN" altLang="en-US" sz="2400" i="1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ea typeface="华文中宋" panose="02010600040101010101" pitchFamily="2" charset="-122"/>
                        <a:sym typeface="Symbol" panose="05050102010706020507" pitchFamily="18" charset="2"/>
                      </a:rPr>
                      <a:t></a:t>
                    </a:r>
                    <a:r>
                      <a:rPr lang="en-US" altLang="zh-CN" sz="2400" i="1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ea typeface="华文中宋" panose="02010600040101010101" pitchFamily="2" charset="-122"/>
                        <a:sym typeface="Symbol" panose="05050102010706020507" pitchFamily="18" charset="2"/>
                      </a:rPr>
                      <a:t>+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ea typeface="华文中宋" panose="02010600040101010101" pitchFamily="2" charset="-122"/>
                        <a:sym typeface="Symbol" panose="05050102010706020507" pitchFamily="18" charset="2"/>
                      </a:rPr>
                      <a:t>3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</a:rPr>
                      <a:t>  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a:t>4</a:t>
                    </a:r>
                    <a:endPara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9" name="Text Box 67"/>
                  <p:cNvSpPr txBox="1"/>
                  <p:nvPr/>
                </p:nvSpPr>
                <p:spPr>
                  <a:xfrm>
                    <a:off x="13067" y="6827"/>
                    <a:ext cx="3203" cy="581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/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</a:rPr>
                      <a:t>0  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a:t>4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</a:rPr>
                      <a:t>     8   </a:t>
                    </a:r>
                    <a:r>
                      <a:rPr lang="zh-CN" altLang="en-US" sz="2400" i="1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ea typeface="华文中宋" panose="02010600040101010101" pitchFamily="2" charset="-122"/>
                        <a:sym typeface="Symbol" panose="05050102010706020507" pitchFamily="18" charset="2"/>
                      </a:rPr>
                      <a:t>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a:t>5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</a:rPr>
                      <a:t>  </a:t>
                    </a:r>
                    <a:endPara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2" name="Text Box 53"/>
                  <p:cNvSpPr txBox="1"/>
                  <p:nvPr/>
                </p:nvSpPr>
                <p:spPr>
                  <a:xfrm>
                    <a:off x="11433" y="5574"/>
                    <a:ext cx="1209" cy="582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r>
                      <a:rPr lang="en-US" altLang="zh-CN" sz="2400" i="1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</a:rPr>
                      <a:t>r</a:t>
                    </a:r>
                    <a:r>
                      <a:rPr lang="en-US" altLang="zh-CN" sz="2400" baseline="-300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</a:rPr>
                      <a:t>2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rPr>
                      <a:t></a:t>
                    </a:r>
                    <a:r>
                      <a:rPr lang="en-US" altLang="zh-CN" sz="24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3</a:t>
                    </a:r>
                    <a:r>
                      <a:rPr lang="en-US" altLang="zh-CN" sz="2400" i="1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sym typeface="+mn-ea"/>
                      </a:rPr>
                      <a:t>r</a:t>
                    </a:r>
                    <a:r>
                      <a:rPr lang="en-US" altLang="zh-CN" sz="2400" baseline="-300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  <a:sym typeface="+mn-ea"/>
                      </a:rPr>
                      <a:t>1</a:t>
                    </a:r>
                    <a:endParaRPr lang="en-US" altLang="zh-CN" sz="2400" baseline="-300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sym typeface="Symbol" panose="05050102010706020507" pitchFamily="18" charset="2"/>
                    </a:endParaRPr>
                  </a:p>
                </p:txBody>
              </p:sp>
              <p:sp>
                <p:nvSpPr>
                  <p:cNvPr id="123" name="Text Box 112"/>
                  <p:cNvSpPr txBox="1"/>
                  <p:nvPr/>
                </p:nvSpPr>
                <p:spPr>
                  <a:xfrm>
                    <a:off x="11624" y="5552"/>
                    <a:ext cx="656" cy="1454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lIns="0" tIns="0" rIns="0" bIns="0">
                    <a:spAutoFit/>
                  </a:bodyPr>
                  <a:lstStyle/>
                  <a:p>
                    <a:pPr>
                      <a:lnSpc>
                        <a:spcPct val="100000"/>
                      </a:lnSpc>
                    </a:pPr>
                    <a:r>
                      <a:rPr lang="en-US" altLang="zh-CN" sz="6000" dirty="0">
                        <a:solidFill>
                          <a:srgbClr val="660066"/>
                        </a:solidFill>
                        <a:latin typeface="Times New Roman" panose="02020603050405020304" pitchFamily="18" charset="0"/>
                      </a:rPr>
                      <a:t>~</a:t>
                    </a:r>
                    <a:endParaRPr lang="en-US" altLang="zh-CN" sz="60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6" name="Text Box 40"/>
                <p:cNvSpPr txBox="1"/>
                <p:nvPr/>
              </p:nvSpPr>
              <p:spPr>
                <a:xfrm>
                  <a:off x="11186" y="6341"/>
                  <a:ext cx="1209" cy="582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altLang="zh-CN" sz="2400" i="1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400" baseline="-300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2</a:t>
                  </a:r>
                  <a:r>
                    <a:rPr lang="en-US" altLang="zh-CN" sz="2400" dirty="0">
                      <a:solidFill>
                        <a:srgbClr val="660066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sym typeface="Symbol" panose="05050102010706020507" pitchFamily="18" charset="2"/>
                    </a:rPr>
                    <a:t>5</a:t>
                  </a:r>
                  <a:r>
                    <a:rPr lang="en-US" altLang="zh-CN" sz="2400" i="1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r</a:t>
                  </a:r>
                  <a:r>
                    <a:rPr lang="en-US" altLang="zh-CN" sz="2400" baseline="-30000" dirty="0">
                      <a:solidFill>
                        <a:srgbClr val="660066"/>
                      </a:solidFill>
                      <a:latin typeface="Times New Roman" panose="02020603050405020304" pitchFamily="18" charset="0"/>
                    </a:rPr>
                    <a:t>1</a:t>
                  </a:r>
                  <a:endParaRPr lang="en-US" altLang="zh-CN" sz="2400" baseline="-30000" dirty="0">
                    <a:solidFill>
                      <a:srgbClr val="660066"/>
                    </a:solidFill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44" name="Text Box 29"/>
              <p:cNvSpPr txBox="1"/>
              <p:nvPr/>
            </p:nvSpPr>
            <p:spPr>
              <a:xfrm>
                <a:off x="10172" y="7539"/>
                <a:ext cx="323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b="1" i="1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  <a:endParaRPr lang="en-US" altLang="zh-CN" sz="2400" b="1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9" name="左中括号 8"/>
            <p:cNvSpPr/>
            <p:nvPr/>
          </p:nvSpPr>
          <p:spPr>
            <a:xfrm>
              <a:off x="2303724" y="3531491"/>
              <a:ext cx="108000" cy="1296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左中括号 9"/>
            <p:cNvSpPr/>
            <p:nvPr/>
          </p:nvSpPr>
          <p:spPr>
            <a:xfrm flipH="1">
              <a:off x="4435774" y="3531491"/>
              <a:ext cx="108000" cy="1296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578196" y="2957783"/>
            <a:ext cx="2960370" cy="1360170"/>
            <a:chOff x="6675755" y="1388836"/>
            <a:chExt cx="2960370" cy="1360170"/>
          </a:xfrm>
        </p:grpSpPr>
        <p:grpSp>
          <p:nvGrpSpPr>
            <p:cNvPr id="49" name="组合 48"/>
            <p:cNvGrpSpPr/>
            <p:nvPr/>
          </p:nvGrpSpPr>
          <p:grpSpPr>
            <a:xfrm>
              <a:off x="6675755" y="1388836"/>
              <a:ext cx="2960370" cy="1360170"/>
              <a:chOff x="11562" y="5267"/>
              <a:chExt cx="4662" cy="2142"/>
            </a:xfrm>
          </p:grpSpPr>
          <p:sp>
            <p:nvSpPr>
              <p:cNvPr id="51" name="Text Box 64"/>
              <p:cNvSpPr txBox="1"/>
              <p:nvPr/>
            </p:nvSpPr>
            <p:spPr>
              <a:xfrm>
                <a:off x="12831" y="5267"/>
                <a:ext cx="2931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1    2  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2" name="Text Box 66"/>
              <p:cNvSpPr txBox="1"/>
              <p:nvPr/>
            </p:nvSpPr>
            <p:spPr>
              <a:xfrm>
                <a:off x="12846" y="6097"/>
                <a:ext cx="3062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0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4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zh-CN" altLang="en-US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</a:t>
                </a:r>
                <a:r>
                  <a:rPr lang="en-US" altLang="zh-CN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+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3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4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Text Box 67"/>
              <p:cNvSpPr txBox="1"/>
              <p:nvPr/>
            </p:nvSpPr>
            <p:spPr>
              <a:xfrm>
                <a:off x="12846" y="6827"/>
                <a:ext cx="3378" cy="58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0  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0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5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zh-CN" altLang="en-US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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zh-CN" altLang="en-US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sym typeface="Symbol" panose="05050102010706020507" pitchFamily="18" charset="2"/>
                  </a:rPr>
                  <a:t>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Text Box 53"/>
              <p:cNvSpPr txBox="1"/>
              <p:nvPr/>
            </p:nvSpPr>
            <p:spPr>
              <a:xfrm>
                <a:off x="11562" y="5607"/>
                <a:ext cx="949" cy="581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 algn="l"/>
                <a:r>
                  <a:rPr lang="en-US" altLang="zh-CN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r</a:t>
                </a:r>
                <a:r>
                  <a:rPr lang="en-US" altLang="zh-CN" sz="2400" baseline="-300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i="1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+mn-ea"/>
                  </a:rPr>
                  <a:t>r</a:t>
                </a:r>
                <a:r>
                  <a:rPr lang="en-US" altLang="zh-CN" sz="2400" baseline="-30000" dirty="0">
                    <a:solidFill>
                      <a:srgbClr val="660066"/>
                    </a:solidFill>
                    <a:latin typeface="Times New Roman" panose="02020603050405020304" pitchFamily="18" charset="0"/>
                    <a:sym typeface="+mn-ea"/>
                  </a:rPr>
                  <a:t>2</a:t>
                </a:r>
                <a:endParaRPr lang="en-US" altLang="zh-CN" sz="2400" baseline="-300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55" name="Text Box 112"/>
              <p:cNvSpPr txBox="1"/>
              <p:nvPr/>
            </p:nvSpPr>
            <p:spPr>
              <a:xfrm>
                <a:off x="11697" y="5661"/>
                <a:ext cx="649" cy="1454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zh-CN" sz="60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~</a:t>
                </a:r>
                <a:endPara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2" name="左中括号 11"/>
            <p:cNvSpPr/>
            <p:nvPr/>
          </p:nvSpPr>
          <p:spPr>
            <a:xfrm>
              <a:off x="7381458" y="1430465"/>
              <a:ext cx="108000" cy="1296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左中括号 12"/>
            <p:cNvSpPr/>
            <p:nvPr/>
          </p:nvSpPr>
          <p:spPr>
            <a:xfrm flipH="1">
              <a:off x="9513508" y="1430465"/>
              <a:ext cx="108000" cy="1296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19105" y="4990516"/>
            <a:ext cx="2749298" cy="1003300"/>
            <a:chOff x="6697028" y="3355114"/>
            <a:chExt cx="2749298" cy="1003300"/>
          </a:xfrm>
        </p:grpSpPr>
        <p:pic>
          <p:nvPicPr>
            <p:cNvPr id="12298" name="Picture 10"/>
            <p:cNvPicPr>
              <a:picLocks noChangeAspect="1"/>
            </p:cNvPicPr>
            <p:nvPr/>
          </p:nvPicPr>
          <p:blipFill rotWithShape="1">
            <a:blip r:embed="rId1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t="20995" r="89029" b="11001"/>
            <a:stretch>
              <a:fillRect/>
            </a:stretch>
          </p:blipFill>
          <p:spPr>
            <a:xfrm>
              <a:off x="6697028" y="3485042"/>
              <a:ext cx="1229133" cy="873371"/>
            </a:xfrm>
            <a:prstGeom prst="rect">
              <a:avLst/>
            </a:prstGeom>
            <a:noFill/>
            <a:ln w="38100">
              <a:noFill/>
            </a:ln>
          </p:spPr>
        </p:pic>
        <p:pic>
          <p:nvPicPr>
            <p:cNvPr id="12299" name="Picture 11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rcRect l="12923" t="10878" r="76107" b="11002"/>
            <a:stretch>
              <a:fillRect/>
            </a:stretch>
          </p:blipFill>
          <p:spPr>
            <a:xfrm>
              <a:off x="8144828" y="3355114"/>
              <a:ext cx="1229133" cy="1003300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5" name="Text Box 7"/>
            <p:cNvSpPr txBox="1"/>
            <p:nvPr/>
          </p:nvSpPr>
          <p:spPr>
            <a:xfrm>
              <a:off x="7904824" y="3495033"/>
              <a:ext cx="70532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2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</a:t>
              </a:r>
              <a:endParaRPr lang="zh-CN" altLang="en-US" sz="22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16" name="Text Box 7"/>
            <p:cNvSpPr txBox="1"/>
            <p:nvPr/>
          </p:nvSpPr>
          <p:spPr>
            <a:xfrm>
              <a:off x="7885982" y="3827092"/>
              <a:ext cx="70532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2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</a:t>
              </a:r>
              <a:endParaRPr lang="zh-CN" altLang="en-US" sz="22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18" name="Text Box 7"/>
            <p:cNvSpPr txBox="1"/>
            <p:nvPr/>
          </p:nvSpPr>
          <p:spPr>
            <a:xfrm>
              <a:off x="9375794" y="3485043"/>
              <a:ext cx="70532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2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</a:t>
              </a:r>
              <a:endParaRPr lang="zh-CN" altLang="en-US" sz="22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sp>
          <p:nvSpPr>
            <p:cNvPr id="19" name="Text Box 7"/>
            <p:cNvSpPr txBox="1"/>
            <p:nvPr/>
          </p:nvSpPr>
          <p:spPr>
            <a:xfrm>
              <a:off x="9341760" y="3868973"/>
              <a:ext cx="70532" cy="338554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r>
                <a:rPr lang="en-US" altLang="zh-CN" sz="22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.</a:t>
              </a:r>
              <a:endParaRPr lang="zh-CN" altLang="en-US" sz="22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</p:grpSp>
      <p:pic>
        <p:nvPicPr>
          <p:cNvPr id="30" name="图片 29" descr="图片包含 游戏机, 物体, 钟表, 笔记本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48" b="15016"/>
          <a:stretch>
            <a:fillRect/>
          </a:stretch>
        </p:blipFill>
        <p:spPr>
          <a:xfrm>
            <a:off x="1487502" y="864184"/>
            <a:ext cx="1446833" cy="953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0241" grpId="1"/>
      <p:bldP spid="1229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1991544" y="836712"/>
            <a:ext cx="8229600" cy="134683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定义：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×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矩阵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中，任取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行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列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≤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≤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位于这些行列交叉处的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altLang="zh-CN" sz="2400" b="1" i="0" u="none" strike="noStrike" kern="0" cap="none" spc="0" normalizeH="0" baseline="3000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个元素，不改变它们在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中所处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的位置次序而得的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阶行列式，称为矩阵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 </a:t>
            </a: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 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阶子式</a:t>
            </a: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．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970856" y="2420888"/>
            <a:ext cx="8229600" cy="1333500"/>
          </a:xfrm>
          <a:prstGeom prst="rect">
            <a:avLst/>
          </a:prstGeom>
          <a:noFill/>
        </p:spPr>
        <p:txBody>
          <a:bodyPr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定义：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设矩阵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中有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一个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不等于零的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阶子式</a:t>
            </a:r>
            <a:r>
              <a:rPr kumimoji="0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，且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所有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2">
                  <a:lumMod val="60000"/>
                  <a:lumOff val="4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+1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阶子式（如果存在的话）全等于零，那么</a:t>
            </a:r>
            <a:r>
              <a:rPr kumimoji="0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称为矩阵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最高阶非零子式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，数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称为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矩阵</a:t>
            </a:r>
            <a:r>
              <a:rPr kumimoji="0" lang="zh-CN" altLang="en-US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的秩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，记作 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en-US" altLang="zh-CN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．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4" name="组合 18"/>
          <p:cNvGrpSpPr/>
          <p:nvPr/>
        </p:nvGrpSpPr>
        <p:grpSpPr>
          <a:xfrm>
            <a:off x="1775520" y="3861048"/>
            <a:ext cx="7992888" cy="2592288"/>
            <a:chOff x="251520" y="1772816"/>
            <a:chExt cx="7848872" cy="2960459"/>
          </a:xfrm>
        </p:grpSpPr>
        <p:sp>
          <p:nvSpPr>
            <p:cNvPr id="5" name="TextBox 4"/>
            <p:cNvSpPr txBox="1"/>
            <p:nvPr/>
          </p:nvSpPr>
          <p:spPr>
            <a:xfrm>
              <a:off x="683568" y="2060849"/>
              <a:ext cx="1376817" cy="841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2400" b="1" dirty="0" smtClean="0">
                  <a:solidFill>
                    <a:srgbClr val="FF0000"/>
                  </a:solidFill>
                </a:rPr>
                <a:t>秩</a:t>
              </a:r>
              <a:r>
                <a:rPr lang="zh-CN" altLang="zh-CN" sz="2400" b="1" dirty="0">
                  <a:solidFill>
                    <a:srgbClr val="FF0000"/>
                  </a:solidFill>
                </a:rPr>
                <a:t>的计算</a:t>
              </a:r>
              <a:endParaRPr lang="zh-CN" altLang="zh-CN" sz="2400" b="1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3568" y="2573035"/>
              <a:ext cx="7388645" cy="210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prstClr val="black"/>
                  </a:solidFill>
                </a:rPr>
                <a:t> </a:t>
              </a:r>
              <a:r>
                <a:rPr lang="zh-CN" altLang="zh-CN" sz="2400" b="1" dirty="0">
                  <a:solidFill>
                    <a:prstClr val="black"/>
                  </a:solidFill>
                </a:rPr>
                <a:t>任意一个矩阵总可以通过一系列的初等行变换化为行阶梯型矩阵，再利用初等变换不改变矩阵的秩，行阶梯型矩阵的秩等于非零行的行</a:t>
              </a:r>
              <a:r>
                <a:rPr lang="zh-CN" altLang="zh-CN" sz="2400" b="1" dirty="0" smtClean="0">
                  <a:solidFill>
                    <a:prstClr val="black"/>
                  </a:solidFill>
                </a:rPr>
                <a:t>数</a:t>
              </a:r>
              <a:r>
                <a:rPr lang="zh-CN" altLang="en-US" sz="2400" b="1" dirty="0" smtClean="0">
                  <a:solidFill>
                    <a:prstClr val="black"/>
                  </a:solidFill>
                </a:rPr>
                <a:t>，</a:t>
              </a:r>
              <a:r>
                <a:rPr lang="zh-CN" altLang="zh-CN" sz="2400" b="1" dirty="0" smtClean="0">
                  <a:solidFill>
                    <a:prstClr val="black"/>
                  </a:solidFill>
                </a:rPr>
                <a:t>可</a:t>
              </a:r>
              <a:r>
                <a:rPr lang="zh-CN" altLang="zh-CN" sz="2400" b="1" dirty="0">
                  <a:solidFill>
                    <a:prstClr val="black"/>
                  </a:solidFill>
                </a:rPr>
                <a:t>求出</a:t>
              </a:r>
              <a:r>
                <a:rPr lang="en-US" altLang="zh-CN" sz="24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zh-CN" altLang="zh-CN" sz="2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24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zh-CN" sz="2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zh-CN" altLang="zh-CN" sz="2400" b="1" dirty="0">
                  <a:solidFill>
                    <a:prstClr val="black"/>
                  </a:solidFill>
                </a:rPr>
                <a:t>。</a:t>
              </a:r>
              <a:endParaRPr lang="zh-CN" altLang="en-US" sz="2400" b="1" dirty="0">
                <a:solidFill>
                  <a:prstClr val="black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51520" y="1772816"/>
              <a:ext cx="7848872" cy="2960459"/>
            </a:xfrm>
            <a:prstGeom prst="round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图文框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16386" name="Rectangle 9"/>
          <p:cNvSpPr>
            <a:spLocks noGrp="1" noChangeArrowheads="1"/>
          </p:cNvSpPr>
          <p:nvPr/>
        </p:nvSpPr>
        <p:spPr>
          <a:xfrm>
            <a:off x="144145" y="297180"/>
            <a:ext cx="10972800" cy="1371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zh-CN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小结</a:t>
            </a:r>
            <a:endParaRPr lang="zh-CN" altLang="en-US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9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899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899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899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3"/>
          <p:cNvSpPr/>
          <p:nvPr/>
        </p:nvSpPr>
        <p:spPr>
          <a:xfrm>
            <a:off x="315595" y="718185"/>
            <a:ext cx="11519535" cy="56667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PA-102231"/>
          <p:cNvSpPr/>
          <p:nvPr>
            <p:custDataLst>
              <p:tags r:id="rId1"/>
            </p:custDataLst>
          </p:nvPr>
        </p:nvSpPr>
        <p:spPr>
          <a:xfrm>
            <a:off x="506730" y="62833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8951" y="478155"/>
            <a:ext cx="3251201" cy="536575"/>
            <a:chOff x="6462443" y="604011"/>
            <a:chExt cx="3003946" cy="536575"/>
          </a:xfrm>
        </p:grpSpPr>
        <p:grpSp>
          <p:nvGrpSpPr>
            <p:cNvPr id="6" name="组合 5"/>
            <p:cNvGrpSpPr/>
            <p:nvPr/>
          </p:nvGrpSpPr>
          <p:grpSpPr>
            <a:xfrm>
              <a:off x="6462444" y="604011"/>
              <a:ext cx="3003945" cy="536575"/>
              <a:chOff x="6816659" y="604011"/>
              <a:chExt cx="3003945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274101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3" y="631951"/>
                <a:ext cx="2614371" cy="4056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矩阵秩的性质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8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7413" name="Rectangle 5"/>
          <p:cNvSpPr/>
          <p:nvPr/>
        </p:nvSpPr>
        <p:spPr>
          <a:xfrm>
            <a:off x="1059621" y="4368361"/>
            <a:ext cx="3233257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(6)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),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414" name="Rectangle 6"/>
          <p:cNvSpPr/>
          <p:nvPr/>
        </p:nvSpPr>
        <p:spPr>
          <a:xfrm>
            <a:off x="1059621" y="2991309"/>
            <a:ext cx="5734050" cy="128721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(5)max{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)}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特别地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为列向量时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</a:t>
            </a:r>
            <a:endParaRPr kumimoji="1"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7415" name="Rectangle 7"/>
          <p:cNvSpPr/>
          <p:nvPr/>
        </p:nvSpPr>
        <p:spPr>
          <a:xfrm>
            <a:off x="1059815" y="2523490"/>
            <a:ext cx="6998970" cy="73850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(4)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Q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可逆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PAQ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PA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)=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AQ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)=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;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l"/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419" name="Text Box 11"/>
          <p:cNvSpPr txBox="1"/>
          <p:nvPr/>
        </p:nvSpPr>
        <p:spPr>
          <a:xfrm>
            <a:off x="1059620" y="4850697"/>
            <a:ext cx="4394881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这是因为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)~(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于是</a:t>
            </a:r>
            <a:endParaRPr kumimoji="1"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421" name="Rectangle 13"/>
          <p:cNvSpPr/>
          <p:nvPr/>
        </p:nvSpPr>
        <p:spPr>
          <a:xfrm>
            <a:off x="2256279" y="5286873"/>
            <a:ext cx="2455800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422" name="Rectangle 14"/>
          <p:cNvSpPr/>
          <p:nvPr/>
        </p:nvSpPr>
        <p:spPr>
          <a:xfrm>
            <a:off x="1029141" y="5286873"/>
            <a:ext cx="1279196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7423" name="Rectangle 15"/>
          <p:cNvSpPr/>
          <p:nvPr/>
        </p:nvSpPr>
        <p:spPr>
          <a:xfrm>
            <a:off x="4682309" y="5318772"/>
            <a:ext cx="1748877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7425" name="Text Box 17"/>
          <p:cNvSpPr txBox="1"/>
          <p:nvPr/>
        </p:nvSpPr>
        <p:spPr>
          <a:xfrm>
            <a:off x="1059621" y="1144519"/>
            <a:ext cx="3802380" cy="129067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(1)0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min{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};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(2)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(3)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~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4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74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build="p"/>
      <p:bldP spid="17414" grpId="0" uiExpand="1" build="p"/>
      <p:bldP spid="17415" grpId="0" build="p"/>
      <p:bldP spid="17419" grpId="0" build="p"/>
      <p:bldP spid="17421" grpId="0" build="p"/>
      <p:bldP spid="17422" grpId="0"/>
      <p:bldP spid="17423" grpId="0" build="p"/>
      <p:bldP spid="174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84192"/>
          </a:xfrm>
          <a:prstGeom prst="frame">
            <a:avLst>
              <a:gd name="adj1" fmla="val 50000"/>
            </a:avLst>
          </a:prstGeom>
          <a:gradFill flip="none" rotWithShape="1">
            <a:gsLst>
              <a:gs pos="74000">
                <a:srgbClr val="9975BE">
                  <a:alpha val="24000"/>
                </a:srgbClr>
              </a:gs>
              <a:gs pos="38000">
                <a:srgbClr val="786DCE">
                  <a:alpha val="0"/>
                </a:srgbClr>
              </a:gs>
              <a:gs pos="100000">
                <a:srgbClr val="FF8D8D">
                  <a:alpha val="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1" y="569167"/>
            <a:ext cx="6996701" cy="5718449"/>
            <a:chOff x="-1" y="569167"/>
            <a:chExt cx="6996701" cy="571844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03" r="7303" b="29466"/>
            <a:stretch>
              <a:fillRect/>
            </a:stretch>
          </p:blipFill>
          <p:spPr>
            <a:xfrm flipH="1">
              <a:off x="-1" y="569167"/>
              <a:ext cx="6996701" cy="5718449"/>
            </a:xfrm>
            <a:prstGeom prst="rect">
              <a:avLst/>
            </a:prstGeom>
          </p:spPr>
        </p:pic>
        <p:sp>
          <p:nvSpPr>
            <p:cNvPr id="5" name="PA-102231"/>
            <p:cNvSpPr/>
            <p:nvPr>
              <p:custDataLst>
                <p:tags r:id="rId2"/>
              </p:custDataLst>
            </p:nvPr>
          </p:nvSpPr>
          <p:spPr>
            <a:xfrm>
              <a:off x="0" y="576263"/>
              <a:ext cx="6996700" cy="5711353"/>
            </a:xfrm>
            <a:prstGeom prst="rect">
              <a:avLst/>
            </a:prstGeom>
            <a:blipFill dpi="0" rotWithShape="1">
              <a:blip r:embed="rId3">
                <a:alphaModFix amt="78000"/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6" name="PA-102232"/>
          <p:cNvSpPr/>
          <p:nvPr>
            <p:custDataLst>
              <p:tags r:id="rId4"/>
            </p:custDataLst>
          </p:nvPr>
        </p:nvSpPr>
        <p:spPr>
          <a:xfrm>
            <a:off x="4079103" y="955887"/>
            <a:ext cx="7506557" cy="49783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93700" dist="88900" algn="c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006BB6"/>
              </a:solidFill>
              <a:cs typeface="+mn-ea"/>
              <a:sym typeface="+mn-lt"/>
            </a:endParaRPr>
          </a:p>
        </p:txBody>
      </p:sp>
      <p:grpSp>
        <p:nvGrpSpPr>
          <p:cNvPr id="7" name="PA-102233"/>
          <p:cNvGrpSpPr/>
          <p:nvPr>
            <p:custDataLst>
              <p:tags r:id="rId5"/>
            </p:custDataLst>
          </p:nvPr>
        </p:nvGrpSpPr>
        <p:grpSpPr>
          <a:xfrm>
            <a:off x="1022132" y="2496655"/>
            <a:ext cx="2704894" cy="1747765"/>
            <a:chOff x="1269361" y="2436308"/>
            <a:chExt cx="2704894" cy="1747765"/>
          </a:xfrm>
        </p:grpSpPr>
        <p:grpSp>
          <p:nvGrpSpPr>
            <p:cNvPr id="8" name="组合 7"/>
            <p:cNvGrpSpPr/>
            <p:nvPr/>
          </p:nvGrpSpPr>
          <p:grpSpPr>
            <a:xfrm>
              <a:off x="1269361" y="2436308"/>
              <a:ext cx="2704894" cy="1508105"/>
              <a:chOff x="1808755" y="2314081"/>
              <a:chExt cx="2704894" cy="1508105"/>
            </a:xfrm>
          </p:grpSpPr>
          <p:sp>
            <p:nvSpPr>
              <p:cNvPr id="10" name="PA-文本框 7"/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1926902" y="2314081"/>
                <a:ext cx="21145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kumimoji="1" lang="zh-CN" altLang="en-US" sz="54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目  录</a:t>
                </a:r>
                <a:endParaRPr kumimoji="1" lang="zh-CN" altLang="en-US" sz="5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" name="PA-文本框 8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1808755" y="3237411"/>
                <a:ext cx="270489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GB" altLang="zh-CN" sz="32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cs typeface="+mn-ea"/>
                    <a:sym typeface="+mn-lt"/>
                  </a:rPr>
                  <a:t>CONTENTS</a:t>
                </a:r>
                <a:endParaRPr kumimoji="1" lang="en-GB" altLang="zh-CN" sz="32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endParaRPr>
              </a:p>
            </p:txBody>
          </p:sp>
        </p:grpSp>
        <p:sp>
          <p:nvSpPr>
            <p:cNvPr id="9" name="PA-矩形 6"/>
            <p:cNvSpPr/>
            <p:nvPr>
              <p:custDataLst>
                <p:tags r:id="rId8"/>
              </p:custDataLst>
            </p:nvPr>
          </p:nvSpPr>
          <p:spPr>
            <a:xfrm>
              <a:off x="1387509" y="4111603"/>
              <a:ext cx="2114550" cy="724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E79937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543958" y="2372156"/>
            <a:ext cx="4496858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</a:t>
            </a:r>
            <a:r>
              <a:rPr lang="en-US" altLang="zh-CN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矩阵的初等变换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32359" y="3154654"/>
            <a:ext cx="215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 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矩阵的秩</a:t>
            </a:r>
            <a:endParaRPr lang="zh-CN" altLang="en-US" sz="2400" b="1" dirty="0">
              <a:solidFill>
                <a:srgbClr val="8E72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43958" y="3945407"/>
            <a:ext cx="44435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8E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线性方程组的解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5543959" y="3788508"/>
            <a:ext cx="484854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5532360" y="3006169"/>
            <a:ext cx="486014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  <a:headEnd type="diamond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27600" y="2483485"/>
            <a:ext cx="12700" cy="1836000"/>
          </a:xfrm>
          <a:prstGeom prst="line">
            <a:avLst/>
          </a:prstGeom>
          <a:ln w="19050">
            <a:solidFill>
              <a:srgbClr val="8E72C3"/>
            </a:solidFill>
            <a:prstDash val="dash"/>
            <a:headEnd type="diamond" w="lg" len="med"/>
            <a:tailEnd type="diamond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3"/>
          <p:cNvSpPr/>
          <p:nvPr/>
        </p:nvSpPr>
        <p:spPr>
          <a:xfrm>
            <a:off x="315595" y="718185"/>
            <a:ext cx="11519535" cy="56667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PA-102231"/>
          <p:cNvSpPr/>
          <p:nvPr>
            <p:custDataLst>
              <p:tags r:id="rId1"/>
            </p:custDataLst>
          </p:nvPr>
        </p:nvSpPr>
        <p:spPr>
          <a:xfrm>
            <a:off x="506730" y="62833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8951" y="478155"/>
            <a:ext cx="3251201" cy="536575"/>
            <a:chOff x="6462443" y="604011"/>
            <a:chExt cx="3003946" cy="536575"/>
          </a:xfrm>
        </p:grpSpPr>
        <p:grpSp>
          <p:nvGrpSpPr>
            <p:cNvPr id="6" name="组合 5"/>
            <p:cNvGrpSpPr/>
            <p:nvPr/>
          </p:nvGrpSpPr>
          <p:grpSpPr>
            <a:xfrm>
              <a:off x="6462444" y="604011"/>
              <a:ext cx="3003945" cy="536575"/>
              <a:chOff x="6816659" y="604011"/>
              <a:chExt cx="3003945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274101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3" y="631951"/>
                <a:ext cx="2614371" cy="4056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矩阵秩的性质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8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7413" name="Rectangle 5"/>
          <p:cNvSpPr/>
          <p:nvPr/>
        </p:nvSpPr>
        <p:spPr>
          <a:xfrm>
            <a:off x="1059621" y="4368361"/>
            <a:ext cx="3233257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(6)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);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414" name="Rectangle 6"/>
          <p:cNvSpPr/>
          <p:nvPr/>
        </p:nvSpPr>
        <p:spPr>
          <a:xfrm>
            <a:off x="1059815" y="2991485"/>
            <a:ext cx="7224395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(5)max{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)}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特别地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为列向量时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</a:t>
            </a:r>
            <a:endParaRPr kumimoji="1"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7415" name="Rectangle 7"/>
          <p:cNvSpPr/>
          <p:nvPr/>
        </p:nvSpPr>
        <p:spPr>
          <a:xfrm>
            <a:off x="1059621" y="2523234"/>
            <a:ext cx="61849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(4)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Q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可逆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PAQ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PA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)=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AQ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)=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;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425" name="Text Box 17"/>
          <p:cNvSpPr txBox="1"/>
          <p:nvPr/>
        </p:nvSpPr>
        <p:spPr>
          <a:xfrm>
            <a:off x="1059621" y="1144519"/>
            <a:ext cx="3802380" cy="129067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(1)0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min{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};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(2)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(3)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~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Rectangle 3"/>
          <p:cNvSpPr/>
          <p:nvPr/>
        </p:nvSpPr>
        <p:spPr>
          <a:xfrm>
            <a:off x="1059621" y="5270445"/>
            <a:ext cx="4672754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(8)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l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O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1059621" y="4827533"/>
            <a:ext cx="3831177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(7)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min{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)}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3"/>
          <p:cNvSpPr/>
          <p:nvPr/>
        </p:nvSpPr>
        <p:spPr>
          <a:xfrm>
            <a:off x="315595" y="718185"/>
            <a:ext cx="11519535" cy="56667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PA-102231"/>
          <p:cNvSpPr/>
          <p:nvPr>
            <p:custDataLst>
              <p:tags r:id="rId1"/>
            </p:custDataLst>
          </p:nvPr>
        </p:nvSpPr>
        <p:spPr>
          <a:xfrm>
            <a:off x="506730" y="62833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8951" y="478155"/>
            <a:ext cx="3251201" cy="536575"/>
            <a:chOff x="6462443" y="604011"/>
            <a:chExt cx="3003946" cy="536575"/>
          </a:xfrm>
        </p:grpSpPr>
        <p:grpSp>
          <p:nvGrpSpPr>
            <p:cNvPr id="6" name="组合 5"/>
            <p:cNvGrpSpPr/>
            <p:nvPr/>
          </p:nvGrpSpPr>
          <p:grpSpPr>
            <a:xfrm>
              <a:off x="6462444" y="604011"/>
              <a:ext cx="3003945" cy="536575"/>
              <a:chOff x="6816659" y="604011"/>
              <a:chExt cx="3003945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274101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3" y="631951"/>
                <a:ext cx="2614371" cy="4056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矩阵秩的性质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8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7413" name="Rectangle 5"/>
          <p:cNvSpPr/>
          <p:nvPr/>
        </p:nvSpPr>
        <p:spPr>
          <a:xfrm>
            <a:off x="1059621" y="4368361"/>
            <a:ext cx="3233257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(6)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);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414" name="Rectangle 6"/>
          <p:cNvSpPr/>
          <p:nvPr/>
        </p:nvSpPr>
        <p:spPr>
          <a:xfrm>
            <a:off x="1059815" y="2991485"/>
            <a:ext cx="7224395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(5)max{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)}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特别地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为列向量时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</a:t>
            </a:r>
            <a:endParaRPr kumimoji="1"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7415" name="Rectangle 7"/>
          <p:cNvSpPr/>
          <p:nvPr/>
        </p:nvSpPr>
        <p:spPr>
          <a:xfrm>
            <a:off x="1059621" y="2523234"/>
            <a:ext cx="61849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(4)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Q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可逆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PAQ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PA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)=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AQ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)=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;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425" name="Text Box 17"/>
          <p:cNvSpPr txBox="1"/>
          <p:nvPr/>
        </p:nvSpPr>
        <p:spPr>
          <a:xfrm>
            <a:off x="1059621" y="1144519"/>
            <a:ext cx="3802380" cy="129067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(1)0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min{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};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(2)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(3)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~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Rectangle 3"/>
          <p:cNvSpPr/>
          <p:nvPr/>
        </p:nvSpPr>
        <p:spPr>
          <a:xfrm>
            <a:off x="1059621" y="5270445"/>
            <a:ext cx="4672754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(8)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l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O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1059621" y="4827533"/>
            <a:ext cx="3831177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(7)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min{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)}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180474" y="168442"/>
              <a:ext cx="11863137" cy="6581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图文框 4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461"/>
              </a:avLst>
            </a:prstGeom>
            <a:gradFill flip="none" rotWithShape="1">
              <a:gsLst>
                <a:gs pos="70000">
                  <a:srgbClr val="9383C1"/>
                </a:gs>
                <a:gs pos="54000">
                  <a:srgbClr val="A678B8"/>
                </a:gs>
                <a:gs pos="20000">
                  <a:srgbClr val="786DCE"/>
                </a:gs>
                <a:gs pos="100000">
                  <a:srgbClr val="42B3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11" name="PA-102231"/>
          <p:cNvSpPr/>
          <p:nvPr>
            <p:custDataLst>
              <p:tags r:id="rId1"/>
            </p:custDataLst>
          </p:nvPr>
        </p:nvSpPr>
        <p:spPr>
          <a:xfrm>
            <a:off x="602181" y="5568900"/>
            <a:ext cx="11072368" cy="74231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924750" y="1739253"/>
            <a:ext cx="741680" cy="4298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证明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458" name="Text Box 2"/>
          <p:cNvSpPr txBox="1"/>
          <p:nvPr/>
        </p:nvSpPr>
        <p:spPr>
          <a:xfrm>
            <a:off x="2733740" y="2718363"/>
            <a:ext cx="4023757" cy="1037913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≥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9461" name="Rectangle 5"/>
          <p:cNvSpPr/>
          <p:nvPr/>
        </p:nvSpPr>
        <p:spPr>
          <a:xfrm>
            <a:off x="2727073" y="1781163"/>
            <a:ext cx="2904641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2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9462" name="Rectangle 6"/>
          <p:cNvSpPr/>
          <p:nvPr/>
        </p:nvSpPr>
        <p:spPr>
          <a:xfrm>
            <a:off x="5692357" y="1781163"/>
            <a:ext cx="1753909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由性质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(6)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zh-CN" altLang="en-US" sz="22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3" name="Rectangle 7"/>
          <p:cNvSpPr/>
          <p:nvPr/>
        </p:nvSpPr>
        <p:spPr>
          <a:xfrm>
            <a:off x="3444556" y="2267081"/>
            <a:ext cx="2188100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47899" y="5712718"/>
            <a:ext cx="1378746" cy="454822"/>
            <a:chOff x="485926" y="4500767"/>
            <a:chExt cx="1378746" cy="454822"/>
          </a:xfrm>
        </p:grpSpPr>
        <p:sp>
          <p:nvSpPr>
            <p:cNvPr id="47" name="PA-102231"/>
            <p:cNvSpPr/>
            <p:nvPr>
              <p:custDataLst>
                <p:tags r:id="rId2"/>
              </p:custDataLst>
            </p:nvPr>
          </p:nvSpPr>
          <p:spPr>
            <a:xfrm>
              <a:off x="485926" y="4500767"/>
              <a:ext cx="1368000" cy="454822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48" name="Rectangle 167"/>
            <p:cNvSpPr>
              <a:spLocks noChangeArrowheads="1"/>
            </p:cNvSpPr>
            <p:nvPr/>
          </p:nvSpPr>
          <p:spPr bwMode="auto">
            <a:xfrm>
              <a:off x="625152" y="4543640"/>
              <a:ext cx="1239520" cy="3689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提</a:t>
              </a: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示  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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255125" y="5712718"/>
            <a:ext cx="288732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2400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/>
          </a:p>
        </p:txBody>
      </p:sp>
      <p:sp>
        <p:nvSpPr>
          <p:cNvPr id="19464" name="Rectangle 8"/>
          <p:cNvSpPr/>
          <p:nvPr/>
        </p:nvSpPr>
        <p:spPr>
          <a:xfrm>
            <a:off x="5537354" y="2299466"/>
            <a:ext cx="1535677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≥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(2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E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85667" y="677512"/>
            <a:ext cx="6749818" cy="1121761"/>
            <a:chOff x="1185667" y="677512"/>
            <a:chExt cx="6749818" cy="1121761"/>
          </a:xfrm>
        </p:grpSpPr>
        <p:sp>
          <p:nvSpPr>
            <p:cNvPr id="19459" name="Rectangle 3"/>
            <p:cNvSpPr/>
            <p:nvPr/>
          </p:nvSpPr>
          <p:spPr>
            <a:xfrm>
              <a:off x="2733740" y="1009437"/>
              <a:ext cx="5201745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 anchor="t" anchorCtr="0">
              <a:spAutoFit/>
            </a:bodyPr>
            <a:lstStyle/>
            <a:p>
              <a:pPr algn="l"/>
              <a:r>
                <a:rPr lang="zh-CN" altLang="en-US" sz="2200" dirty="0">
                  <a:solidFill>
                    <a:srgbClr val="66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A</a:t>
              </a:r>
              <a:r>
                <a:rPr lang="zh-CN" altLang="en-US" sz="2200" dirty="0">
                  <a:solidFill>
                    <a:srgbClr val="66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n</a:t>
              </a:r>
              <a:r>
                <a:rPr lang="zh-CN" altLang="en-US" sz="2200" dirty="0">
                  <a:solidFill>
                    <a:srgbClr val="66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阶矩阵</a:t>
              </a:r>
              <a:r>
                <a:rPr lang="zh-CN" altLang="en-US" sz="2200" dirty="0">
                  <a:solidFill>
                    <a:srgbClr val="66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</a:t>
              </a:r>
              <a:r>
                <a:rPr lang="zh-CN" altLang="en-US" sz="2200" dirty="0">
                  <a:solidFill>
                    <a:srgbClr val="66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证明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(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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E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)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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R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(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E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)</a:t>
              </a:r>
              <a:r>
                <a:rPr lang="en-US" altLang="zh-CN" sz="2400" dirty="0">
                  <a:solidFill>
                    <a:srgbClr val="660066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ymbol" panose="05050102010706020507" pitchFamily="18" charset="2"/>
                </a:rPr>
                <a:t>≥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n</a:t>
              </a:r>
              <a:r>
                <a:rPr lang="en-US" altLang="zh-CN" sz="22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Symbol" panose="05050102010706020507" pitchFamily="18" charset="2"/>
                </a:rPr>
                <a:t></a:t>
              </a:r>
              <a:r>
                <a:rPr lang="en-US" altLang="zh-CN" sz="2200" dirty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rPr>
                <a:t> </a:t>
              </a:r>
              <a:endParaRPr lang="en-US" altLang="zh-CN" sz="22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endParaRPr>
            </a:p>
          </p:txBody>
        </p:sp>
        <p:pic>
          <p:nvPicPr>
            <p:cNvPr id="9" name="图片 8" descr="徽标&#10;&#10;描述已自动生成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667" y="677512"/>
              <a:ext cx="1646063" cy="11217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4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 animBg="1"/>
      <p:bldP spid="11" grpId="2" animBg="1"/>
      <p:bldP spid="23" grpId="0"/>
      <p:bldP spid="23" grpId="1"/>
      <p:bldP spid="19458" grpId="0" uiExpand="1" build="p"/>
      <p:bldP spid="19461" grpId="0" build="p"/>
      <p:bldP spid="19462" grpId="0" build="p"/>
      <p:bldP spid="19463" grpId="0" build="p"/>
      <p:bldP spid="49" grpId="0"/>
      <p:bldP spid="49" grpId="1"/>
      <p:bldP spid="1946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" name="矩形 4"/>
            <p:cNvSpPr/>
            <p:nvPr/>
          </p:nvSpPr>
          <p:spPr>
            <a:xfrm>
              <a:off x="180474" y="168442"/>
              <a:ext cx="11863137" cy="6581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图文框 9"/>
            <p:cNvSpPr/>
            <p:nvPr/>
          </p:nvSpPr>
          <p:spPr>
            <a:xfrm>
              <a:off x="0" y="0"/>
              <a:ext cx="12192000" cy="6858000"/>
            </a:xfrm>
            <a:prstGeom prst="frame">
              <a:avLst>
                <a:gd name="adj1" fmla="val 4461"/>
              </a:avLst>
            </a:prstGeom>
            <a:gradFill flip="none" rotWithShape="1">
              <a:gsLst>
                <a:gs pos="70000">
                  <a:srgbClr val="9383C1"/>
                </a:gs>
                <a:gs pos="54000">
                  <a:srgbClr val="A678B8"/>
                </a:gs>
                <a:gs pos="20000">
                  <a:srgbClr val="786DCE"/>
                </a:gs>
                <a:gs pos="100000">
                  <a:srgbClr val="42B3E8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>
                <a:latin typeface="字魂36号-正文宋楷" panose="00000500000000000000" pitchFamily="2" charset="-122"/>
                <a:ea typeface="字魂36号-正文宋楷" panose="00000500000000000000" pitchFamily="2" charset="-122"/>
              </a:endParaRPr>
            </a:p>
          </p:txBody>
        </p:sp>
      </p:grpSp>
      <p:sp>
        <p:nvSpPr>
          <p:cNvPr id="51" name="PA-102231"/>
          <p:cNvSpPr/>
          <p:nvPr>
            <p:custDataLst>
              <p:tags r:id="rId1"/>
            </p:custDataLst>
          </p:nvPr>
        </p:nvSpPr>
        <p:spPr>
          <a:xfrm>
            <a:off x="1045438" y="4523144"/>
            <a:ext cx="10059709" cy="1877309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19459" name="Rectangle 3"/>
          <p:cNvSpPr/>
          <p:nvPr/>
        </p:nvSpPr>
        <p:spPr>
          <a:xfrm>
            <a:off x="2646588" y="693003"/>
            <a:ext cx="6280843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证明 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i="1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×</a:t>
            </a:r>
            <a:r>
              <a:rPr lang="en-US" altLang="zh-CN" sz="2400" i="1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i="1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 </a:t>
            </a:r>
            <a:r>
              <a:rPr lang="en-US" altLang="zh-CN" sz="2400" baseline="-25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×1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=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C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2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且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=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=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C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zh-CN" altLang="en-US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07565" y="1655856"/>
            <a:ext cx="466794" cy="43088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证</a:t>
            </a:r>
            <a:endParaRPr lang="zh-CN" altLang="en-US" sz="2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314761" y="4295733"/>
            <a:ext cx="1378746" cy="454822"/>
            <a:chOff x="485926" y="4500767"/>
            <a:chExt cx="1378746" cy="454822"/>
          </a:xfrm>
        </p:grpSpPr>
        <p:sp>
          <p:nvSpPr>
            <p:cNvPr id="47" name="PA-102231"/>
            <p:cNvSpPr/>
            <p:nvPr>
              <p:custDataLst>
                <p:tags r:id="rId2"/>
              </p:custDataLst>
            </p:nvPr>
          </p:nvSpPr>
          <p:spPr>
            <a:xfrm>
              <a:off x="485926" y="4500767"/>
              <a:ext cx="1368000" cy="454822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48" name="Rectangle 167"/>
            <p:cNvSpPr>
              <a:spLocks noChangeArrowheads="1"/>
            </p:cNvSpPr>
            <p:nvPr/>
          </p:nvSpPr>
          <p:spPr bwMode="auto">
            <a:xfrm>
              <a:off x="625152" y="4543640"/>
              <a:ext cx="1239520" cy="3689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提</a:t>
              </a:r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示  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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2574359" y="4417255"/>
            <a:ext cx="5462736" cy="17802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22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因</a:t>
            </a:r>
            <a:r>
              <a:rPr kumimoji="1" lang="en-US" altLang="zh-CN" sz="2400" i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kumimoji="1" lang="en-US" altLang="zh-CN" sz="24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kumimoji="1" lang="en-US" altLang="zh-CN" sz="24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kumimoji="1" lang="en-US" altLang="zh-CN" sz="24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kumimoji="1" lang="en-US" altLang="zh-CN" sz="240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=</a:t>
            </a:r>
            <a:r>
              <a:rPr kumimoji="1" lang="en-US" altLang="zh-CN" sz="2400" i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n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kumimoji="1" lang="zh-CN" altLang="en-US" sz="22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</a:t>
            </a:r>
            <a:r>
              <a:rPr kumimoji="1" lang="en-US" altLang="zh-CN" sz="24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kumimoji="1" lang="zh-CN" altLang="en-US" sz="22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的行最简形矩阵为</a:t>
            </a:r>
            <a:endParaRPr kumimoji="1" lang="zh-CN" altLang="en-US" sz="220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250000"/>
              </a:lnSpc>
            </a:pPr>
            <a:r>
              <a:rPr kumimoji="1" lang="zh-CN" altLang="en-US" sz="22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并有</a:t>
            </a:r>
            <a:r>
              <a:rPr kumimoji="1" lang="en-US" altLang="zh-CN" sz="2400" i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m</a:t>
            </a:r>
            <a:r>
              <a:rPr kumimoji="1" lang="zh-CN" altLang="en-US" sz="22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阶可逆</a:t>
            </a:r>
            <a:r>
              <a:rPr kumimoji="1"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</a:t>
            </a:r>
            <a:r>
              <a:rPr kumimoji="1" lang="zh-CN" altLang="en-US" sz="22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阵</a:t>
            </a:r>
            <a:r>
              <a:rPr kumimoji="1" lang="en-US" altLang="zh-CN" sz="2400" b="1" i="1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P</a:t>
            </a:r>
            <a:r>
              <a: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200" dirty="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20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</a:t>
            </a:r>
            <a:endParaRPr kumimoji="1" lang="zh-CN" altLang="en-US" sz="220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Rectangle 5"/>
          <p:cNvSpPr/>
          <p:nvPr/>
        </p:nvSpPr>
        <p:spPr>
          <a:xfrm>
            <a:off x="2693507" y="1716144"/>
            <a:ext cx="1140953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PC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=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PAB</a:t>
            </a:r>
            <a:endParaRPr lang="en-US" altLang="zh-CN" sz="2400" b="1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" name="Rectangle 6"/>
          <p:cNvSpPr/>
          <p:nvPr/>
        </p:nvSpPr>
        <p:spPr>
          <a:xfrm>
            <a:off x="2679272" y="2343247"/>
            <a:ext cx="3438442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由性质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(4)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2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知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PC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400" dirty="0">
              <a:solidFill>
                <a:srgbClr val="66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Text Box 2"/>
          <p:cNvSpPr txBox="1"/>
          <p:nvPr/>
        </p:nvSpPr>
        <p:spPr>
          <a:xfrm>
            <a:off x="2646588" y="3052828"/>
            <a:ext cx="4054988" cy="994311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r>
              <a:rPr lang="en-US" altLang="zh-CN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                          </a:t>
            </a:r>
            <a:r>
              <a:rPr lang="zh-CN" altLang="en-US" sz="22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</a:t>
            </a:r>
            <a:endParaRPr lang="zh-CN" altLang="en-US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		     </a:t>
            </a:r>
            <a:r>
              <a:rPr lang="en-US" altLang="zh-CN" sz="22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   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)=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C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866706" y="1517240"/>
            <a:ext cx="1116787" cy="738664"/>
            <a:chOff x="5491643" y="3805893"/>
            <a:chExt cx="1116787" cy="738664"/>
          </a:xfrm>
        </p:grpSpPr>
        <p:sp>
          <p:nvSpPr>
            <p:cNvPr id="17" name="Text Box 255"/>
            <p:cNvSpPr txBox="1"/>
            <p:nvPr/>
          </p:nvSpPr>
          <p:spPr>
            <a:xfrm>
              <a:off x="5750369" y="3805893"/>
              <a:ext cx="439655" cy="7386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2400" b="1" i="1" dirty="0" err="1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i="1" baseline="-25000" dirty="0" err="1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n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ctr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O</a:t>
              </a:r>
              <a:endPara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4" name="Text Box 19"/>
            <p:cNvSpPr txBox="1"/>
            <p:nvPr/>
          </p:nvSpPr>
          <p:spPr>
            <a:xfrm>
              <a:off x="5491643" y="3955113"/>
              <a:ext cx="1116787" cy="4033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        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zh-CN" altLang="en-US" sz="2400" b="1" i="1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5" name="左中括号 14"/>
            <p:cNvSpPr/>
            <p:nvPr/>
          </p:nvSpPr>
          <p:spPr>
            <a:xfrm>
              <a:off x="5727348" y="3823377"/>
              <a:ext cx="108000" cy="648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660066"/>
                </a:solidFill>
              </a:endParaRPr>
            </a:p>
          </p:txBody>
        </p:sp>
        <p:sp>
          <p:nvSpPr>
            <p:cNvPr id="16" name="左中括号 15"/>
            <p:cNvSpPr/>
            <p:nvPr/>
          </p:nvSpPr>
          <p:spPr>
            <a:xfrm flipH="1">
              <a:off x="6094533" y="3823377"/>
              <a:ext cx="108000" cy="648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660066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74190" y="1499316"/>
            <a:ext cx="1100736" cy="738664"/>
            <a:chOff x="5464782" y="3784627"/>
            <a:chExt cx="1100736" cy="738664"/>
          </a:xfrm>
        </p:grpSpPr>
        <p:sp>
          <p:nvSpPr>
            <p:cNvPr id="19" name="Text Box 255"/>
            <p:cNvSpPr txBox="1"/>
            <p:nvPr/>
          </p:nvSpPr>
          <p:spPr>
            <a:xfrm>
              <a:off x="5675938" y="3784627"/>
              <a:ext cx="439655" cy="7386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ctr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O</a:t>
              </a:r>
              <a:endPara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0" name="Text Box 19"/>
            <p:cNvSpPr txBox="1"/>
            <p:nvPr/>
          </p:nvSpPr>
          <p:spPr>
            <a:xfrm>
              <a:off x="5464782" y="3955113"/>
              <a:ext cx="1100736" cy="4033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       ,</a:t>
              </a:r>
              <a:endParaRPr lang="zh-CN" altLang="en-US" sz="2400" b="1" i="1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1" name="左中括号 20"/>
            <p:cNvSpPr/>
            <p:nvPr/>
          </p:nvSpPr>
          <p:spPr>
            <a:xfrm>
              <a:off x="5695449" y="3791478"/>
              <a:ext cx="108000" cy="648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660066"/>
                </a:solidFill>
              </a:endParaRPr>
            </a:p>
          </p:txBody>
        </p:sp>
        <p:sp>
          <p:nvSpPr>
            <p:cNvPr id="22" name="左中括号 21"/>
            <p:cNvSpPr/>
            <p:nvPr/>
          </p:nvSpPr>
          <p:spPr>
            <a:xfrm flipH="1">
              <a:off x="6009469" y="3791478"/>
              <a:ext cx="108000" cy="648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660066"/>
                </a:solidFill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955173" y="2895315"/>
            <a:ext cx="1722469" cy="738664"/>
            <a:chOff x="5486700" y="3747132"/>
            <a:chExt cx="1722469" cy="738664"/>
          </a:xfrm>
        </p:grpSpPr>
        <p:sp>
          <p:nvSpPr>
            <p:cNvPr id="25" name="Text Box 255"/>
            <p:cNvSpPr txBox="1"/>
            <p:nvPr/>
          </p:nvSpPr>
          <p:spPr>
            <a:xfrm>
              <a:off x="5675938" y="3747132"/>
              <a:ext cx="439655" cy="7386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ctr"/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O</a:t>
              </a:r>
              <a:endPara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6" name="Text Box 19"/>
            <p:cNvSpPr txBox="1"/>
            <p:nvPr/>
          </p:nvSpPr>
          <p:spPr>
            <a:xfrm>
              <a:off x="5486700" y="3955113"/>
              <a:ext cx="1722469" cy="4033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       </a:t>
              </a:r>
              <a:r>
                <a:rPr lang="en-US" altLang="zh-CN" sz="2400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B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),</a:t>
              </a:r>
              <a:endParaRPr lang="zh-CN" altLang="en-US" sz="2400" b="1" i="1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27" name="左中括号 26"/>
            <p:cNvSpPr/>
            <p:nvPr/>
          </p:nvSpPr>
          <p:spPr>
            <a:xfrm>
              <a:off x="5727348" y="3791478"/>
              <a:ext cx="108000" cy="648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solidFill>
                  <a:srgbClr val="660066"/>
                </a:solidFill>
              </a:endParaRPr>
            </a:p>
          </p:txBody>
        </p:sp>
        <p:sp>
          <p:nvSpPr>
            <p:cNvPr id="28" name="左中括号 27"/>
            <p:cNvSpPr/>
            <p:nvPr/>
          </p:nvSpPr>
          <p:spPr>
            <a:xfrm flipH="1">
              <a:off x="5977570" y="3791478"/>
              <a:ext cx="108000" cy="648000"/>
            </a:xfrm>
            <a:prstGeom prst="leftBracket">
              <a:avLst>
                <a:gd name="adj" fmla="val 89024"/>
              </a:avLst>
            </a:prstGeom>
            <a:ln w="1905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200" dirty="0">
                <a:solidFill>
                  <a:srgbClr val="660066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792163" y="4650682"/>
            <a:ext cx="1145742" cy="749959"/>
            <a:chOff x="8094396" y="3349596"/>
            <a:chExt cx="1145742" cy="749959"/>
          </a:xfrm>
        </p:grpSpPr>
        <p:sp>
          <p:nvSpPr>
            <p:cNvPr id="11" name="文本框 10"/>
            <p:cNvSpPr txBox="1"/>
            <p:nvPr/>
          </p:nvSpPr>
          <p:spPr>
            <a:xfrm>
              <a:off x="8558665" y="3761001"/>
              <a:ext cx="681473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en-US" altLang="zh-CN" sz="2400" i="1" baseline="-25000" dirty="0" err="1"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m</a:t>
              </a:r>
              <a:r>
                <a:rPr lang="en-US" altLang="zh-CN" sz="2400" baseline="-25000" dirty="0" err="1"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×</a:t>
              </a:r>
              <a:r>
                <a:rPr lang="en-US" altLang="zh-CN" sz="2400" i="1" baseline="-25000" dirty="0" err="1"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n</a:t>
              </a:r>
              <a:endParaRPr lang="en-US" altLang="zh-CN" sz="2400" i="1" baseline="-25000" dirty="0">
                <a:latin typeface="Cambria Math" panose="02040503050406030204" charset="0"/>
                <a:cs typeface="Cambria Math" panose="02040503050406030204" charset="0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8094396" y="3349596"/>
              <a:ext cx="475185" cy="738664"/>
              <a:chOff x="5727348" y="3781829"/>
              <a:chExt cx="475185" cy="738664"/>
            </a:xfrm>
          </p:grpSpPr>
          <p:sp>
            <p:nvSpPr>
              <p:cNvPr id="30" name="Text Box 255"/>
              <p:cNvSpPr txBox="1"/>
              <p:nvPr/>
            </p:nvSpPr>
            <p:spPr>
              <a:xfrm>
                <a:off x="5750369" y="3781829"/>
                <a:ext cx="439655" cy="738664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:r>
                  <a:rPr lang="en-US" altLang="zh-CN" sz="2400" b="1" i="1" dirty="0" err="1">
                    <a:latin typeface="Times New Roman" panose="02020603050405020304" pitchFamily="18" charset="0"/>
                    <a:ea typeface="华文中宋" panose="02010600040101010101" pitchFamily="2" charset="-122"/>
                    <a:sym typeface="+mn-ea"/>
                  </a:rPr>
                  <a:t>E</a:t>
                </a:r>
                <a:r>
                  <a:rPr lang="en-US" altLang="zh-CN" sz="2400" i="1" baseline="-25000" dirty="0" err="1">
                    <a:latin typeface="Times New Roman" panose="02020603050405020304" pitchFamily="18" charset="0"/>
                    <a:ea typeface="华文中宋" panose="02010600040101010101" pitchFamily="2" charset="-122"/>
                    <a:sym typeface="+mn-ea"/>
                  </a:rPr>
                  <a:t>n</a:t>
                </a:r>
                <a:endParaRPr lang="en-US" altLang="zh-CN" sz="2400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algn="ctr"/>
                <a:r>
                  <a:rPr lang="en-US" altLang="zh-CN" sz="2400" b="1" i="1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O</a:t>
                </a:r>
                <a:endPara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32" name="左中括号 31"/>
              <p:cNvSpPr/>
              <p:nvPr/>
            </p:nvSpPr>
            <p:spPr>
              <a:xfrm>
                <a:off x="5727348" y="3834010"/>
                <a:ext cx="108000" cy="648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3" name="左中括号 32"/>
              <p:cNvSpPr/>
              <p:nvPr/>
            </p:nvSpPr>
            <p:spPr>
              <a:xfrm flipH="1">
                <a:off x="6094533" y="3834010"/>
                <a:ext cx="108000" cy="648000"/>
              </a:xfrm>
              <a:prstGeom prst="leftBracket">
                <a:avLst>
                  <a:gd name="adj" fmla="val 8902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5476214" y="5546949"/>
            <a:ext cx="1435975" cy="738664"/>
            <a:chOff x="5150081" y="3769797"/>
            <a:chExt cx="1435975" cy="738664"/>
          </a:xfrm>
        </p:grpSpPr>
        <p:sp>
          <p:nvSpPr>
            <p:cNvPr id="38" name="Text Box 255"/>
            <p:cNvSpPr txBox="1"/>
            <p:nvPr/>
          </p:nvSpPr>
          <p:spPr>
            <a:xfrm>
              <a:off x="5742298" y="3769797"/>
              <a:ext cx="439655" cy="7386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zh-CN" sz="2400" b="1" i="1" dirty="0" err="1"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E</a:t>
              </a:r>
              <a:r>
                <a:rPr lang="en-US" altLang="zh-CN" sz="2400" i="1" baseline="-25000" dirty="0" err="1"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n</a:t>
              </a:r>
              <a:endParaRPr lang="en-US" altLang="zh-CN" sz="2400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  <a:p>
              <a:pPr algn="ctr"/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O</a:t>
              </a:r>
              <a:endParaRPr lang="en-US" altLang="zh-CN" sz="2400" b="1" i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44" name="Text Box 19"/>
            <p:cNvSpPr txBox="1"/>
            <p:nvPr/>
          </p:nvSpPr>
          <p:spPr>
            <a:xfrm>
              <a:off x="5150081" y="3955113"/>
              <a:ext cx="1435975" cy="4033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PA</a:t>
              </a:r>
              <a:r>
                <a:rPr lang="en-US" altLang="zh-CN" sz="24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        </a:t>
              </a:r>
              <a:r>
                <a:rPr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. </a:t>
              </a:r>
              <a:endParaRPr lang="zh-CN" altLang="en-US" sz="2400" b="1" i="1" dirty="0">
                <a:latin typeface="Times New Roman" panose="02020603050405020304" pitchFamily="18" charset="0"/>
              </a:endParaRPr>
            </a:p>
          </p:txBody>
        </p:sp>
        <p:sp>
          <p:nvSpPr>
            <p:cNvPr id="45" name="左中括号 44"/>
            <p:cNvSpPr/>
            <p:nvPr/>
          </p:nvSpPr>
          <p:spPr>
            <a:xfrm>
              <a:off x="5727348" y="3812744"/>
              <a:ext cx="108000" cy="648000"/>
            </a:xfrm>
            <a:prstGeom prst="leftBracket">
              <a:avLst>
                <a:gd name="adj" fmla="val 8902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" name="左中括号 49"/>
            <p:cNvSpPr/>
            <p:nvPr/>
          </p:nvSpPr>
          <p:spPr>
            <a:xfrm flipH="1">
              <a:off x="6066619" y="3812744"/>
              <a:ext cx="108000" cy="648000"/>
            </a:xfrm>
            <a:prstGeom prst="leftBracket">
              <a:avLst>
                <a:gd name="adj" fmla="val 8902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31" name="图片 30" descr="徽标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25" y="457547"/>
            <a:ext cx="1646063" cy="1121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1" grpId="1" animBg="1"/>
      <p:bldP spid="23" grpId="0"/>
      <p:bldP spid="23" grpId="1"/>
      <p:bldP spid="49" grpId="0"/>
      <p:bldP spid="49" grpId="1"/>
      <p:bldP spid="2" grpId="0" build="p"/>
      <p:bldP spid="6" grpId="0" build="p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666" name="Rectangle 2"/>
          <p:cNvSpPr>
            <a:spLocks noChangeArrowheads="1"/>
          </p:cNvSpPr>
          <p:nvPr/>
        </p:nvSpPr>
        <p:spPr bwMode="auto"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37667" name="Rectangle 3"/>
          <p:cNvSpPr>
            <a:spLocks noChangeArrowheads="1"/>
          </p:cNvSpPr>
          <p:nvPr/>
        </p:nvSpPr>
        <p:spPr bwMode="auto">
          <a:xfrm>
            <a:off x="1524000" y="777875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452053" y="3182938"/>
          <a:ext cx="7078662" cy="173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1" name="Equation" r:id="rId1" imgW="72237600" imgH="17678400" progId="Equation.DSMT4">
                  <p:embed/>
                </p:oleObj>
              </mc:Choice>
              <mc:Fallback>
                <p:oleObj name="Equation" r:id="rId1" imgW="72237600" imgH="17678400" progId="Equation.DSMT4">
                  <p:embed/>
                  <p:pic>
                    <p:nvPicPr>
                      <p:cNvPr id="0" name="图片 6144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52053" y="3182938"/>
                        <a:ext cx="7078662" cy="17319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2452662" y="1058528"/>
          <a:ext cx="6865956" cy="1149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2" name="Equation" r:id="rId3" imgW="69189600" imgH="11582400" progId="Equation.DSMT4">
                  <p:embed/>
                </p:oleObj>
              </mc:Choice>
              <mc:Fallback>
                <p:oleObj name="Equation" r:id="rId3" imgW="69189600" imgH="11582400" progId="Equation.DSMT4">
                  <p:embed/>
                  <p:pic>
                    <p:nvPicPr>
                      <p:cNvPr id="0" name="图片 6144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52662" y="1058528"/>
                        <a:ext cx="6865956" cy="114936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图文框 2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690" name="Rectangle 2"/>
          <p:cNvSpPr>
            <a:spLocks noChangeArrowheads="1"/>
          </p:cNvSpPr>
          <p:nvPr/>
        </p:nvSpPr>
        <p:spPr bwMode="auto"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38691" name="Rectangle 3"/>
          <p:cNvSpPr>
            <a:spLocks noChangeArrowheads="1"/>
          </p:cNvSpPr>
          <p:nvPr/>
        </p:nvSpPr>
        <p:spPr bwMode="auto">
          <a:xfrm>
            <a:off x="1524000" y="758825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图文框 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3055" y="758825"/>
            <a:ext cx="8865870" cy="2317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95" y="4121785"/>
            <a:ext cx="8825230" cy="904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714" name="Rectangle 2"/>
          <p:cNvSpPr>
            <a:spLocks noChangeArrowheads="1"/>
          </p:cNvSpPr>
          <p:nvPr/>
        </p:nvSpPr>
        <p:spPr bwMode="auto"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39715" name="Rectangle 3"/>
          <p:cNvSpPr>
            <a:spLocks noChangeArrowheads="1"/>
          </p:cNvSpPr>
          <p:nvPr/>
        </p:nvSpPr>
        <p:spPr bwMode="auto">
          <a:xfrm>
            <a:off x="1524000" y="930275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图文框 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185" y="930275"/>
            <a:ext cx="11243310" cy="2270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946525"/>
            <a:ext cx="9072880" cy="1223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762" name="Rectangle 2"/>
          <p:cNvSpPr>
            <a:spLocks noChangeArrowheads="1"/>
          </p:cNvSpPr>
          <p:nvPr/>
        </p:nvSpPr>
        <p:spPr bwMode="auto">
          <a:xfrm>
            <a:off x="1524000" y="-1841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1141761" name="Object 1"/>
          <p:cNvGraphicFramePr>
            <a:graphicFrameLocks noChangeAspect="1"/>
          </p:cNvGraphicFramePr>
          <p:nvPr/>
        </p:nvGraphicFramePr>
        <p:xfrm>
          <a:off x="1931730" y="1483901"/>
          <a:ext cx="8455374" cy="3672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3" name="Equation" r:id="rId1" imgW="115824000" imgH="46329600" progId="Equation.DSMT4">
                  <p:embed/>
                </p:oleObj>
              </mc:Choice>
              <mc:Fallback>
                <p:oleObj name="Equation" r:id="rId1" imgW="115824000" imgH="46329600" progId="Equation.DSMT4">
                  <p:embed/>
                  <p:pic>
                    <p:nvPicPr>
                      <p:cNvPr id="0" name="图片 6451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31730" y="1483901"/>
                        <a:ext cx="8455374" cy="367240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1763" name="Rectangle 3"/>
          <p:cNvSpPr>
            <a:spLocks noChangeArrowheads="1"/>
          </p:cNvSpPr>
          <p:nvPr/>
        </p:nvSpPr>
        <p:spPr bwMode="auto">
          <a:xfrm>
            <a:off x="1524000" y="172085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图文框 9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文框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9055" y="2926080"/>
            <a:ext cx="60382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b="1">
                <a:solidFill>
                  <a:srgbClr val="00B0F0"/>
                </a:solidFill>
              </a:rPr>
              <a:t>回顾</a:t>
            </a:r>
            <a:endParaRPr lang="zh-CN" altLang="en-US" sz="4800" b="1">
              <a:solidFill>
                <a:srgbClr val="00B0F0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  <p:bldLst>
      <p:bldP spid="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3"/>
          <p:cNvSpPr/>
          <p:nvPr/>
        </p:nvSpPr>
        <p:spPr>
          <a:xfrm>
            <a:off x="260985" y="1736635"/>
            <a:ext cx="11519535" cy="2042886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PA-102231"/>
          <p:cNvSpPr/>
          <p:nvPr>
            <p:custDataLst>
              <p:tags r:id="rId1"/>
            </p:custDataLst>
          </p:nvPr>
        </p:nvSpPr>
        <p:spPr>
          <a:xfrm>
            <a:off x="428625" y="3677286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10845" y="1505585"/>
            <a:ext cx="3799777" cy="923290"/>
            <a:chOff x="6462443" y="604011"/>
            <a:chExt cx="2831453" cy="923290"/>
          </a:xfrm>
        </p:grpSpPr>
        <p:grpSp>
          <p:nvGrpSpPr>
            <p:cNvPr id="26" name="组合 25"/>
            <p:cNvGrpSpPr/>
            <p:nvPr/>
          </p:nvGrpSpPr>
          <p:grpSpPr>
            <a:xfrm>
              <a:off x="6462443" y="604011"/>
              <a:ext cx="2831453" cy="923290"/>
              <a:chOff x="6816658" y="604011"/>
              <a:chExt cx="2831453" cy="92329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816658" y="604011"/>
                <a:ext cx="272692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Rectangle 31"/>
              <p:cNvSpPr>
                <a:spLocks noChangeArrowheads="1"/>
              </p:cNvSpPr>
              <p:nvPr/>
            </p:nvSpPr>
            <p:spPr bwMode="auto">
              <a:xfrm>
                <a:off x="7142281" y="641476"/>
                <a:ext cx="2505830" cy="8858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矩阵的秩（</a:t>
                </a:r>
                <a:r>
                  <a:rPr lang="en-US" altLang="zh-CN" sz="2400" b="1" spc="2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Rank)</a:t>
                </a:r>
                <a:endParaRPr lang="en-US" altLang="zh-CN" sz="2400" b="1" spc="2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30" name="Text Box 15"/>
          <p:cNvSpPr txBox="1"/>
          <p:nvPr/>
        </p:nvSpPr>
        <p:spPr>
          <a:xfrm>
            <a:off x="974725" y="2190659"/>
            <a:ext cx="10090150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584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设在矩阵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中有一个不等于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阶子式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且所有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阶子式(如果存在的话)全等于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那么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称为矩阵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</a:t>
            </a:r>
            <a:r>
              <a:rPr kumimoji="1" lang="zh-CN" altLang="en-US" sz="2400" spc="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最高阶非零子式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称为</a:t>
            </a:r>
            <a:r>
              <a:rPr kumimoji="1" lang="zh-CN" altLang="en-US" sz="2400" spc="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矩阵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的秩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记作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并规定零矩阵的秩等于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非零矩阵的秩大于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等于1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b="1" spc="100" dirty="0">
              <a:solidFill>
                <a:srgbClr val="660066"/>
              </a:solidFill>
              <a:uFillTx/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</p:txBody>
      </p:sp>
      <p:sp>
        <p:nvSpPr>
          <p:cNvPr id="6144" name="PA-102231"/>
          <p:cNvSpPr/>
          <p:nvPr>
            <p:custDataLst>
              <p:tags r:id="rId4"/>
            </p:custDataLst>
          </p:nvPr>
        </p:nvSpPr>
        <p:spPr>
          <a:xfrm>
            <a:off x="339090" y="4972549"/>
            <a:ext cx="11441430" cy="74231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6145" name="组合 6144"/>
          <p:cNvGrpSpPr/>
          <p:nvPr/>
        </p:nvGrpSpPr>
        <p:grpSpPr>
          <a:xfrm>
            <a:off x="339241" y="5127376"/>
            <a:ext cx="1368000" cy="454822"/>
            <a:chOff x="485926" y="4500767"/>
            <a:chExt cx="1368000" cy="454822"/>
          </a:xfrm>
        </p:grpSpPr>
        <p:sp>
          <p:nvSpPr>
            <p:cNvPr id="6146" name="PA-102231"/>
            <p:cNvSpPr/>
            <p:nvPr>
              <p:custDataLst>
                <p:tags r:id="rId5"/>
              </p:custDataLst>
            </p:nvPr>
          </p:nvSpPr>
          <p:spPr>
            <a:xfrm>
              <a:off x="485926" y="4500767"/>
              <a:ext cx="1368000" cy="454822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6147" name="Rectangle 167"/>
            <p:cNvSpPr>
              <a:spLocks noChangeArrowheads="1"/>
            </p:cNvSpPr>
            <p:nvPr/>
          </p:nvSpPr>
          <p:spPr bwMode="auto">
            <a:xfrm>
              <a:off x="625152" y="4543640"/>
              <a:ext cx="967105" cy="3689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 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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50" name="Text Box 4"/>
          <p:cNvSpPr txBox="1"/>
          <p:nvPr/>
        </p:nvSpPr>
        <p:spPr>
          <a:xfrm>
            <a:off x="2084070" y="5193529"/>
            <a:ext cx="7173595" cy="3384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2200" b="1" spc="1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en-US" altLang="zh-CN" sz="2200" b="1" i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A</a:t>
            </a:r>
            <a:r>
              <a:rPr lang="zh-CN" altLang="en-US" sz="2200" b="1" spc="1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的秩</a:t>
            </a:r>
            <a:r>
              <a:rPr lang="en-US" altLang="zh-CN" sz="2200" b="1" i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R</a:t>
            </a:r>
            <a:r>
              <a:rPr lang="en-US" altLang="zh-CN" sz="2200" b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(</a:t>
            </a:r>
            <a:r>
              <a:rPr lang="en-US" altLang="zh-CN" sz="2200" b="1" i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A</a:t>
            </a:r>
            <a:r>
              <a:rPr lang="en-US" altLang="zh-CN" sz="2200" b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)</a:t>
            </a:r>
            <a:r>
              <a:rPr lang="zh-CN" altLang="en-US" sz="2200" b="1" spc="1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-US" altLang="zh-CN" sz="2200" b="1" i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A</a:t>
            </a:r>
            <a:r>
              <a:rPr lang="zh-CN" sz="2200" b="1" spc="1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200" b="1" spc="1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最高阶非零子式的阶数</a:t>
            </a:r>
            <a:r>
              <a:rPr lang="zh-CN" altLang="en-US" sz="2200" b="1" spc="1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r>
              <a:rPr lang="zh-CN" altLang="en-US" sz="2200" b="1" spc="100" dirty="0">
                <a:solidFill>
                  <a:srgbClr val="FF0000"/>
                </a:solidFill>
                <a:uFillTx/>
                <a:latin typeface="Times New Roman" panose="02020603050405020304" pitchFamily="18" charset="0"/>
              </a:rPr>
              <a:t> </a:t>
            </a:r>
            <a:endParaRPr lang="zh-CN" altLang="en-US" sz="2200" b="1" spc="100" dirty="0">
              <a:solidFill>
                <a:srgbClr val="FF0000"/>
              </a:solidFill>
              <a:uFillTx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/>
      <p:bldP spid="30" grpId="2"/>
      <p:bldP spid="6144" grpId="0" bldLvl="0" animBg="1"/>
      <p:bldP spid="6144" grpId="1" animBg="1"/>
      <p:bldP spid="6150" grpId="0"/>
      <p:bldP spid="615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15595" y="614045"/>
            <a:ext cx="11519535" cy="577088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3" name="PA-102231"/>
          <p:cNvSpPr/>
          <p:nvPr>
            <p:custDataLst>
              <p:tags r:id="rId1"/>
            </p:custDataLst>
          </p:nvPr>
        </p:nvSpPr>
        <p:spPr>
          <a:xfrm>
            <a:off x="506730" y="62833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8950" y="354330"/>
            <a:ext cx="3480436" cy="536575"/>
            <a:chOff x="6462443" y="604011"/>
            <a:chExt cx="3215748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4" y="604011"/>
              <a:ext cx="3215747" cy="536575"/>
              <a:chOff x="6816659" y="604011"/>
              <a:chExt cx="3215747" cy="5365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816659" y="604011"/>
                <a:ext cx="321574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Rectangle 31"/>
              <p:cNvSpPr>
                <a:spLocks noChangeArrowheads="1"/>
              </p:cNvSpPr>
              <p:nvPr/>
            </p:nvSpPr>
            <p:spPr bwMode="auto">
              <a:xfrm>
                <a:off x="7206233" y="631951"/>
                <a:ext cx="2825586" cy="44259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矩阵初等变换举例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grpSp>
        <p:nvGrpSpPr>
          <p:cNvPr id="93" name="Group 118"/>
          <p:cNvGrpSpPr/>
          <p:nvPr/>
        </p:nvGrpSpPr>
        <p:grpSpPr>
          <a:xfrm>
            <a:off x="5802314" y="2432050"/>
            <a:ext cx="2947988" cy="1482725"/>
            <a:chOff x="2497" y="1532"/>
            <a:chExt cx="1857" cy="934"/>
          </a:xfrm>
        </p:grpSpPr>
        <p:pic>
          <p:nvPicPr>
            <p:cNvPr id="94" name="Picture 7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2928" y="1532"/>
              <a:ext cx="1426" cy="934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5" name="Text Box 115"/>
            <p:cNvSpPr txBox="1"/>
            <p:nvPr/>
          </p:nvSpPr>
          <p:spPr>
            <a:xfrm>
              <a:off x="2497" y="1619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96" name="Group 117"/>
          <p:cNvGrpSpPr/>
          <p:nvPr/>
        </p:nvGrpSpPr>
        <p:grpSpPr>
          <a:xfrm>
            <a:off x="2427287" y="2432050"/>
            <a:ext cx="3175000" cy="1482725"/>
            <a:chOff x="371" y="1532"/>
            <a:chExt cx="2000" cy="934"/>
          </a:xfrm>
        </p:grpSpPr>
        <p:pic>
          <p:nvPicPr>
            <p:cNvPr id="97" name="Picture 7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835" y="1532"/>
              <a:ext cx="1536" cy="934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98" name="Text Box 113"/>
            <p:cNvSpPr txBox="1"/>
            <p:nvPr/>
          </p:nvSpPr>
          <p:spPr>
            <a:xfrm>
              <a:off x="371" y="1612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pic>
        <p:nvPicPr>
          <p:cNvPr id="100" name="Picture 63"/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660066"/>
              </a:clrTo>
            </a:clrChange>
          </a:blip>
          <a:stretch>
            <a:fillRect/>
          </a:stretch>
        </p:blipFill>
        <p:spPr>
          <a:xfrm>
            <a:off x="6486525" y="923925"/>
            <a:ext cx="2264070" cy="1482725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02" name="Text Box 72"/>
          <p:cNvSpPr txBox="1"/>
          <p:nvPr/>
        </p:nvSpPr>
        <p:spPr>
          <a:xfrm>
            <a:off x="3344565" y="2479163"/>
            <a:ext cx="2091919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1    1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2    1     4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" name="Text Box 73"/>
          <p:cNvSpPr txBox="1"/>
          <p:nvPr/>
        </p:nvSpPr>
        <p:spPr>
          <a:xfrm>
            <a:off x="3354090" y="2828413"/>
            <a:ext cx="2091919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2    2     0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4" name="Text Box 74"/>
          <p:cNvSpPr txBox="1"/>
          <p:nvPr/>
        </p:nvSpPr>
        <p:spPr>
          <a:xfrm>
            <a:off x="3354090" y="3158613"/>
            <a:ext cx="2043829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5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5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5" name="Text Box 75"/>
          <p:cNvSpPr txBox="1"/>
          <p:nvPr/>
        </p:nvSpPr>
        <p:spPr>
          <a:xfrm>
            <a:off x="3354090" y="3488813"/>
            <a:ext cx="2183290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3    4 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6" name="Text Box 64"/>
          <p:cNvSpPr txBox="1"/>
          <p:nvPr/>
        </p:nvSpPr>
        <p:spPr>
          <a:xfrm>
            <a:off x="6731000" y="968822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2   1   4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7" name="Text Box 65"/>
          <p:cNvSpPr txBox="1"/>
          <p:nvPr/>
        </p:nvSpPr>
        <p:spPr>
          <a:xfrm>
            <a:off x="6740525" y="1299022"/>
            <a:ext cx="17818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1   1   2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8" name="Text Box 66"/>
          <p:cNvSpPr txBox="1"/>
          <p:nvPr/>
        </p:nvSpPr>
        <p:spPr>
          <a:xfrm>
            <a:off x="6740525" y="1629222"/>
            <a:ext cx="17818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1   2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9" name="Text Box 67"/>
          <p:cNvSpPr txBox="1"/>
          <p:nvPr/>
        </p:nvSpPr>
        <p:spPr>
          <a:xfrm>
            <a:off x="6740525" y="1959422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9   7   9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10" name="Picture 3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660066"/>
              </a:clrTo>
            </a:clrChange>
          </a:blip>
          <a:stretch>
            <a:fillRect/>
          </a:stretch>
        </p:blipFill>
        <p:spPr>
          <a:xfrm>
            <a:off x="3163888" y="923925"/>
            <a:ext cx="2363787" cy="1479550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11" name="Text Box 40"/>
          <p:cNvSpPr txBox="1"/>
          <p:nvPr/>
        </p:nvSpPr>
        <p:spPr>
          <a:xfrm>
            <a:off x="5648325" y="857250"/>
            <a:ext cx="7531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" name="Text Box 42"/>
          <p:cNvSpPr txBox="1"/>
          <p:nvPr/>
        </p:nvSpPr>
        <p:spPr>
          <a:xfrm>
            <a:off x="2371725" y="2260600"/>
            <a:ext cx="6026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3" name="Text Box 43"/>
          <p:cNvSpPr txBox="1"/>
          <p:nvPr/>
        </p:nvSpPr>
        <p:spPr>
          <a:xfrm>
            <a:off x="2295525" y="2590800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2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4" name="Text Box 44"/>
          <p:cNvSpPr txBox="1"/>
          <p:nvPr/>
        </p:nvSpPr>
        <p:spPr>
          <a:xfrm>
            <a:off x="2295525" y="3109582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3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5" name="Text Box 81"/>
          <p:cNvSpPr txBox="1"/>
          <p:nvPr/>
        </p:nvSpPr>
        <p:spPr>
          <a:xfrm>
            <a:off x="6731000" y="247916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2   1   4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6" name="Text Box 82"/>
          <p:cNvSpPr txBox="1"/>
          <p:nvPr/>
        </p:nvSpPr>
        <p:spPr>
          <a:xfrm>
            <a:off x="6740525" y="282841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1   1   0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7" name="Text Box 83"/>
          <p:cNvSpPr txBox="1"/>
          <p:nvPr/>
        </p:nvSpPr>
        <p:spPr>
          <a:xfrm>
            <a:off x="6740525" y="315861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8" name="Text Box 84"/>
          <p:cNvSpPr txBox="1"/>
          <p:nvPr/>
        </p:nvSpPr>
        <p:spPr>
          <a:xfrm>
            <a:off x="6740525" y="348881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0   1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9" name="Text Box 46"/>
          <p:cNvSpPr txBox="1"/>
          <p:nvPr/>
        </p:nvSpPr>
        <p:spPr>
          <a:xfrm>
            <a:off x="5710238" y="2292499"/>
            <a:ext cx="5372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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0" name="Text Box 47"/>
          <p:cNvSpPr txBox="1"/>
          <p:nvPr/>
        </p:nvSpPr>
        <p:spPr>
          <a:xfrm>
            <a:off x="5648325" y="2628900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1" name="Text Box 48"/>
          <p:cNvSpPr txBox="1"/>
          <p:nvPr/>
        </p:nvSpPr>
        <p:spPr>
          <a:xfrm>
            <a:off x="5648325" y="3130848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3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2" name="Text Box 53"/>
          <p:cNvSpPr txBox="1"/>
          <p:nvPr/>
        </p:nvSpPr>
        <p:spPr>
          <a:xfrm>
            <a:off x="5729288" y="1279525"/>
            <a:ext cx="5372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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3" name="Text Box 112"/>
          <p:cNvSpPr txBox="1"/>
          <p:nvPr/>
        </p:nvSpPr>
        <p:spPr>
          <a:xfrm>
            <a:off x="5792788" y="1224915"/>
            <a:ext cx="412115" cy="923290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rPr>
              <a:t>~</a:t>
            </a:r>
            <a:endParaRPr lang="en-US" altLang="zh-CN" sz="6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76" name="Group 121"/>
          <p:cNvGrpSpPr/>
          <p:nvPr/>
        </p:nvGrpSpPr>
        <p:grpSpPr>
          <a:xfrm>
            <a:off x="5585229" y="3968433"/>
            <a:ext cx="2909887" cy="1482725"/>
            <a:chOff x="2509" y="2527"/>
            <a:chExt cx="1833" cy="934"/>
          </a:xfrm>
        </p:grpSpPr>
        <p:pic>
          <p:nvPicPr>
            <p:cNvPr id="177" name="Picture 88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2928" y="2527"/>
              <a:ext cx="1414" cy="934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78" name="Text Box 119"/>
            <p:cNvSpPr txBox="1"/>
            <p:nvPr/>
          </p:nvSpPr>
          <p:spPr>
            <a:xfrm>
              <a:off x="2509" y="2598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9" name="Group 120"/>
          <p:cNvGrpSpPr/>
          <p:nvPr/>
        </p:nvGrpSpPr>
        <p:grpSpPr>
          <a:xfrm>
            <a:off x="2441575" y="3968435"/>
            <a:ext cx="3005138" cy="1387476"/>
            <a:chOff x="368" y="2527"/>
            <a:chExt cx="1893" cy="874"/>
          </a:xfrm>
        </p:grpSpPr>
        <p:pic>
          <p:nvPicPr>
            <p:cNvPr id="180" name="Picture 96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660066"/>
                </a:clrTo>
              </a:clrChange>
            </a:blip>
            <a:stretch>
              <a:fillRect/>
            </a:stretch>
          </p:blipFill>
          <p:spPr>
            <a:xfrm>
              <a:off x="839" y="2527"/>
              <a:ext cx="1422" cy="874"/>
            </a:xfrm>
            <a:prstGeom prst="rect">
              <a:avLst/>
            </a:prstGeom>
            <a:noFill/>
            <a:ln w="38100">
              <a:noFill/>
            </a:ln>
          </p:spPr>
        </p:pic>
        <p:sp>
          <p:nvSpPr>
            <p:cNvPr id="181" name="Text Box 116"/>
            <p:cNvSpPr txBox="1"/>
            <p:nvPr/>
          </p:nvSpPr>
          <p:spPr>
            <a:xfrm>
              <a:off x="368" y="2580"/>
              <a:ext cx="260" cy="58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zh-CN" sz="60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~</a:t>
              </a:r>
              <a:endParaRPr lang="en-US" altLang="zh-CN" sz="60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82" name="Text Box 51"/>
          <p:cNvSpPr txBox="1"/>
          <p:nvPr/>
        </p:nvSpPr>
        <p:spPr>
          <a:xfrm>
            <a:off x="2314575" y="3817620"/>
            <a:ext cx="75311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endParaRPr lang="en-US" altLang="zh-CN" sz="2400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3" name="Group 103"/>
          <p:cNvGrpSpPr/>
          <p:nvPr/>
        </p:nvGrpSpPr>
        <p:grpSpPr>
          <a:xfrm>
            <a:off x="3433763" y="3981431"/>
            <a:ext cx="1776413" cy="698500"/>
            <a:chOff x="993" y="2495"/>
            <a:chExt cx="1119" cy="440"/>
          </a:xfrm>
        </p:grpSpPr>
        <p:sp>
          <p:nvSpPr>
            <p:cNvPr id="184" name="Text Box 98"/>
            <p:cNvSpPr txBox="1"/>
            <p:nvPr/>
          </p:nvSpPr>
          <p:spPr>
            <a:xfrm>
              <a:off x="993" y="2495"/>
              <a:ext cx="1113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1   1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2   1   4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5" name="Text Box 99"/>
            <p:cNvSpPr txBox="1"/>
            <p:nvPr/>
          </p:nvSpPr>
          <p:spPr>
            <a:xfrm>
              <a:off x="999" y="2703"/>
              <a:ext cx="1113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1   1   0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86" name="Text Box 101"/>
          <p:cNvSpPr txBox="1"/>
          <p:nvPr/>
        </p:nvSpPr>
        <p:spPr>
          <a:xfrm>
            <a:off x="3443288" y="490823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0   2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6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7" name="Text Box 52"/>
          <p:cNvSpPr txBox="1"/>
          <p:nvPr/>
        </p:nvSpPr>
        <p:spPr>
          <a:xfrm>
            <a:off x="2314575" y="4119245"/>
            <a:ext cx="7550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2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8" name="Text Box 54"/>
          <p:cNvSpPr txBox="1"/>
          <p:nvPr/>
        </p:nvSpPr>
        <p:spPr>
          <a:xfrm>
            <a:off x="5488391" y="3808095"/>
            <a:ext cx="6026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9" name="Text Box 55"/>
          <p:cNvSpPr txBox="1"/>
          <p:nvPr/>
        </p:nvSpPr>
        <p:spPr>
          <a:xfrm>
            <a:off x="5488391" y="4138295"/>
            <a:ext cx="60261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i="1" baseline="-300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2" name="Text Box 90"/>
          <p:cNvSpPr txBox="1"/>
          <p:nvPr/>
        </p:nvSpPr>
        <p:spPr>
          <a:xfrm>
            <a:off x="6494866" y="3981431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1   0   4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3" name="Text Box 91"/>
          <p:cNvSpPr txBox="1"/>
          <p:nvPr/>
        </p:nvSpPr>
        <p:spPr>
          <a:xfrm>
            <a:off x="6504391" y="4311631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1   0   3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4" name="Group 107"/>
          <p:cNvGrpSpPr/>
          <p:nvPr/>
        </p:nvGrpSpPr>
        <p:grpSpPr>
          <a:xfrm>
            <a:off x="6504391" y="4641831"/>
            <a:ext cx="1766888" cy="706437"/>
            <a:chOff x="3240" y="2911"/>
            <a:chExt cx="1113" cy="445"/>
          </a:xfrm>
        </p:grpSpPr>
        <p:sp>
          <p:nvSpPr>
            <p:cNvPr id="195" name="Text Box 92"/>
            <p:cNvSpPr txBox="1"/>
            <p:nvPr/>
          </p:nvSpPr>
          <p:spPr>
            <a:xfrm>
              <a:off x="3240" y="2911"/>
              <a:ext cx="1113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1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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96" name="Text Box 93"/>
            <p:cNvSpPr txBox="1"/>
            <p:nvPr/>
          </p:nvSpPr>
          <p:spPr>
            <a:xfrm>
              <a:off x="3240" y="3124"/>
              <a:ext cx="1104" cy="2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0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0   0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rPr>
                <a:t>0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197" name="Text Box 105" descr="bj"/>
          <p:cNvSpPr txBox="1"/>
          <p:nvPr/>
        </p:nvSpPr>
        <p:spPr>
          <a:xfrm>
            <a:off x="3443288" y="4972031"/>
            <a:ext cx="1752600" cy="368935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0   0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8" name="Text Box 100"/>
          <p:cNvSpPr txBox="1"/>
          <p:nvPr/>
        </p:nvSpPr>
        <p:spPr>
          <a:xfrm>
            <a:off x="3443288" y="4578033"/>
            <a:ext cx="1767205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1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3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99" name="Group 122"/>
          <p:cNvGrpSpPr/>
          <p:nvPr/>
        </p:nvGrpSpPr>
        <p:grpSpPr>
          <a:xfrm>
            <a:off x="3381375" y="4087794"/>
            <a:ext cx="4991101" cy="874182"/>
            <a:chOff x="960" y="2592"/>
            <a:chExt cx="3144" cy="601"/>
          </a:xfrm>
        </p:grpSpPr>
        <p:sp>
          <p:nvSpPr>
            <p:cNvPr id="200" name="Freeform 108"/>
            <p:cNvSpPr/>
            <p:nvPr/>
          </p:nvSpPr>
          <p:spPr>
            <a:xfrm>
              <a:off x="960" y="2592"/>
              <a:ext cx="120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240" y="192"/>
                </a:cxn>
                <a:cxn ang="0">
                  <a:pos x="240" y="384"/>
                </a:cxn>
                <a:cxn ang="0">
                  <a:pos x="816" y="384"/>
                </a:cxn>
                <a:cxn ang="0">
                  <a:pos x="816" y="594"/>
                </a:cxn>
                <a:cxn ang="0">
                  <a:pos x="1296" y="594"/>
                </a:cxn>
              </a:cxnLst>
              <a:rect l="0" t="0" r="0" b="0"/>
              <a:pathLst>
                <a:path w="1296" h="594">
                  <a:moveTo>
                    <a:pt x="0" y="0"/>
                  </a:moveTo>
                  <a:lnTo>
                    <a:pt x="0" y="192"/>
                  </a:lnTo>
                  <a:lnTo>
                    <a:pt x="240" y="192"/>
                  </a:lnTo>
                  <a:lnTo>
                    <a:pt x="240" y="384"/>
                  </a:lnTo>
                  <a:lnTo>
                    <a:pt x="816" y="384"/>
                  </a:lnTo>
                  <a:lnTo>
                    <a:pt x="816" y="594"/>
                  </a:lnTo>
                  <a:lnTo>
                    <a:pt x="1296" y="594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7F7BD3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400">
                <a:solidFill>
                  <a:srgbClr val="660066"/>
                </a:solidFill>
              </a:endParaRPr>
            </a:p>
          </p:txBody>
        </p:sp>
        <p:sp>
          <p:nvSpPr>
            <p:cNvPr id="201" name="Freeform 109"/>
            <p:cNvSpPr/>
            <p:nvPr/>
          </p:nvSpPr>
          <p:spPr>
            <a:xfrm>
              <a:off x="2902" y="2599"/>
              <a:ext cx="1202" cy="59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"/>
                </a:cxn>
                <a:cxn ang="0">
                  <a:pos x="240" y="192"/>
                </a:cxn>
                <a:cxn ang="0">
                  <a:pos x="240" y="384"/>
                </a:cxn>
                <a:cxn ang="0">
                  <a:pos x="816" y="384"/>
                </a:cxn>
                <a:cxn ang="0">
                  <a:pos x="816" y="594"/>
                </a:cxn>
                <a:cxn ang="0">
                  <a:pos x="1296" y="594"/>
                </a:cxn>
              </a:cxnLst>
              <a:rect l="0" t="0" r="0" b="0"/>
              <a:pathLst>
                <a:path w="1296" h="594">
                  <a:moveTo>
                    <a:pt x="0" y="0"/>
                  </a:moveTo>
                  <a:lnTo>
                    <a:pt x="0" y="192"/>
                  </a:lnTo>
                  <a:lnTo>
                    <a:pt x="240" y="192"/>
                  </a:lnTo>
                  <a:lnTo>
                    <a:pt x="240" y="384"/>
                  </a:lnTo>
                  <a:lnTo>
                    <a:pt x="816" y="384"/>
                  </a:lnTo>
                  <a:lnTo>
                    <a:pt x="816" y="594"/>
                  </a:lnTo>
                  <a:lnTo>
                    <a:pt x="1296" y="594"/>
                  </a:lnTo>
                </a:path>
              </a:pathLst>
            </a:custGeom>
            <a:noFill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 sz="2400">
                <a:solidFill>
                  <a:srgbClr val="660066"/>
                </a:solidFill>
              </a:endParaRPr>
            </a:p>
          </p:txBody>
        </p:sp>
      </p:grpSp>
      <p:graphicFrame>
        <p:nvGraphicFramePr>
          <p:cNvPr id="1419273" name="Object 9"/>
          <p:cNvGraphicFramePr>
            <a:graphicFrameLocks noChangeAspect="1"/>
          </p:cNvGraphicFramePr>
          <p:nvPr/>
        </p:nvGraphicFramePr>
        <p:xfrm>
          <a:off x="1645285" y="5612765"/>
          <a:ext cx="8425815" cy="48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name="Equation" r:id="rId10" imgW="86868000" imgH="5486400" progId="Equation.DSMT4">
                  <p:embed/>
                </p:oleObj>
              </mc:Choice>
              <mc:Fallback>
                <p:oleObj name="Equation" r:id="rId10" imgW="86868000" imgH="5486400" progId="Equation.DSMT4">
                  <p:embed/>
                  <p:pic>
                    <p:nvPicPr>
                      <p:cNvPr id="0" name="图片 41990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45285" y="5612765"/>
                        <a:ext cx="8425815" cy="48006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  <p:bldLst>
      <p:bldP spid="12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8"/>
          <p:cNvGrpSpPr/>
          <p:nvPr/>
        </p:nvGrpSpPr>
        <p:grpSpPr>
          <a:xfrm>
            <a:off x="1873310" y="2133213"/>
            <a:ext cx="7992888" cy="2592288"/>
            <a:chOff x="251520" y="1772816"/>
            <a:chExt cx="7848872" cy="2960459"/>
          </a:xfrm>
        </p:grpSpPr>
        <p:sp>
          <p:nvSpPr>
            <p:cNvPr id="5" name="TextBox 4"/>
            <p:cNvSpPr txBox="1"/>
            <p:nvPr/>
          </p:nvSpPr>
          <p:spPr>
            <a:xfrm>
              <a:off x="683568" y="2060849"/>
              <a:ext cx="1376817" cy="841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zh-CN" sz="2400" b="1" dirty="0" smtClean="0">
                  <a:solidFill>
                    <a:srgbClr val="FF0000"/>
                  </a:solidFill>
                </a:rPr>
                <a:t>秩</a:t>
              </a:r>
              <a:r>
                <a:rPr lang="zh-CN" altLang="zh-CN" sz="2400" b="1" dirty="0">
                  <a:solidFill>
                    <a:srgbClr val="FF0000"/>
                  </a:solidFill>
                </a:rPr>
                <a:t>的计算</a:t>
              </a:r>
              <a:endParaRPr lang="zh-CN" altLang="zh-CN" sz="2400" b="1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3568" y="2573035"/>
              <a:ext cx="7388645" cy="2107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b="1" dirty="0">
                  <a:solidFill>
                    <a:prstClr val="black"/>
                  </a:solidFill>
                </a:rPr>
                <a:t> </a:t>
              </a:r>
              <a:r>
                <a:rPr lang="zh-CN" altLang="zh-CN" sz="2400" b="1" dirty="0">
                  <a:solidFill>
                    <a:prstClr val="black"/>
                  </a:solidFill>
                </a:rPr>
                <a:t>任意一个矩阵总可以通过一系列的初等行变换化为行阶梯型矩阵，再利用初等变换不改变矩阵的秩，行阶梯型矩阵的秩等于非零行的行</a:t>
              </a:r>
              <a:r>
                <a:rPr lang="zh-CN" altLang="zh-CN" sz="2400" b="1" dirty="0" smtClean="0">
                  <a:solidFill>
                    <a:prstClr val="black"/>
                  </a:solidFill>
                </a:rPr>
                <a:t>数</a:t>
              </a:r>
              <a:r>
                <a:rPr lang="zh-CN" altLang="en-US" sz="2400" b="1" dirty="0" smtClean="0">
                  <a:solidFill>
                    <a:prstClr val="black"/>
                  </a:solidFill>
                </a:rPr>
                <a:t>，</a:t>
              </a:r>
              <a:r>
                <a:rPr lang="zh-CN" altLang="zh-CN" sz="2400" b="1" dirty="0" smtClean="0">
                  <a:solidFill>
                    <a:prstClr val="black"/>
                  </a:solidFill>
                </a:rPr>
                <a:t>可</a:t>
              </a:r>
              <a:r>
                <a:rPr lang="zh-CN" altLang="zh-CN" sz="2400" b="1" dirty="0">
                  <a:solidFill>
                    <a:prstClr val="black"/>
                  </a:solidFill>
                </a:rPr>
                <a:t>求出</a:t>
              </a:r>
              <a:r>
                <a:rPr lang="en-US" altLang="zh-CN" sz="24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zh-CN" altLang="zh-CN" sz="2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sz="2400" b="1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zh-CN" sz="2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r>
                <a:rPr lang="zh-CN" altLang="zh-CN" sz="2400" b="1" dirty="0">
                  <a:solidFill>
                    <a:prstClr val="black"/>
                  </a:solidFill>
                </a:rPr>
                <a:t>。</a:t>
              </a:r>
              <a:endParaRPr lang="zh-CN" altLang="en-US" sz="2400" b="1" dirty="0">
                <a:solidFill>
                  <a:prstClr val="black"/>
                </a:solidFill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251520" y="1772816"/>
              <a:ext cx="7848872" cy="2960459"/>
            </a:xfrm>
            <a:prstGeom prst="roundRect">
              <a:avLst/>
            </a:prstGeom>
            <a:noFill/>
            <a:ln w="508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图文框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  <p:sp>
        <p:nvSpPr>
          <p:cNvPr id="16386" name="Rectangle 9"/>
          <p:cNvSpPr>
            <a:spLocks noGrp="1" noChangeArrowheads="1"/>
          </p:cNvSpPr>
          <p:nvPr/>
        </p:nvSpPr>
        <p:spPr>
          <a:xfrm>
            <a:off x="144145" y="297180"/>
            <a:ext cx="10972800" cy="1371600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1" hangingPunct="1"/>
            <a:r>
              <a:rPr lang="zh-CN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小结</a:t>
            </a:r>
            <a:endParaRPr lang="zh-CN" altLang="en-US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3"/>
          <p:cNvSpPr/>
          <p:nvPr/>
        </p:nvSpPr>
        <p:spPr>
          <a:xfrm>
            <a:off x="315595" y="718185"/>
            <a:ext cx="11519535" cy="5666740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PA-102231"/>
          <p:cNvSpPr/>
          <p:nvPr>
            <p:custDataLst>
              <p:tags r:id="rId1"/>
            </p:custDataLst>
          </p:nvPr>
        </p:nvSpPr>
        <p:spPr>
          <a:xfrm>
            <a:off x="506730" y="6283325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8951" y="478155"/>
            <a:ext cx="3251201" cy="536575"/>
            <a:chOff x="6462443" y="604011"/>
            <a:chExt cx="3003946" cy="536575"/>
          </a:xfrm>
        </p:grpSpPr>
        <p:grpSp>
          <p:nvGrpSpPr>
            <p:cNvPr id="6" name="组合 5"/>
            <p:cNvGrpSpPr/>
            <p:nvPr/>
          </p:nvGrpSpPr>
          <p:grpSpPr>
            <a:xfrm>
              <a:off x="6462444" y="604011"/>
              <a:ext cx="3003945" cy="536575"/>
              <a:chOff x="6816659" y="604011"/>
              <a:chExt cx="3003945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9" y="604011"/>
                <a:ext cx="2741016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206233" y="631951"/>
                <a:ext cx="2614371" cy="4056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矩阵秩的性质</a:t>
                </a:r>
                <a:endParaRPr lang="zh-CN" altLang="en-US" sz="2400" b="1" spc="200" dirty="0">
                  <a:solidFill>
                    <a:srgbClr val="00B0F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8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7413" name="Rectangle 5"/>
          <p:cNvSpPr/>
          <p:nvPr/>
        </p:nvSpPr>
        <p:spPr>
          <a:xfrm>
            <a:off x="1059621" y="4368361"/>
            <a:ext cx="3233257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(6)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);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414" name="Rectangle 6"/>
          <p:cNvSpPr/>
          <p:nvPr/>
        </p:nvSpPr>
        <p:spPr>
          <a:xfrm>
            <a:off x="1059815" y="2991485"/>
            <a:ext cx="7224395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(5)max{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)}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特别地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当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为列向量时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有</a:t>
            </a:r>
            <a:endParaRPr kumimoji="1" lang="zh-CN" altLang="en-US" sz="2400" dirty="0">
              <a:solidFill>
                <a:srgbClr val="660066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7415" name="Rectangle 7"/>
          <p:cNvSpPr/>
          <p:nvPr/>
        </p:nvSpPr>
        <p:spPr>
          <a:xfrm>
            <a:off x="1059621" y="2523234"/>
            <a:ext cx="6184900" cy="368935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(4)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Q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可逆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PAQ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PA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)=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AQ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)=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;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17425" name="Text Box 17"/>
          <p:cNvSpPr txBox="1"/>
          <p:nvPr/>
        </p:nvSpPr>
        <p:spPr>
          <a:xfrm>
            <a:off x="1059621" y="1144519"/>
            <a:ext cx="3802380" cy="129067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(1)0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min{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};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(2)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(3)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~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Rectangle 3"/>
          <p:cNvSpPr/>
          <p:nvPr/>
        </p:nvSpPr>
        <p:spPr>
          <a:xfrm>
            <a:off x="1059621" y="5270445"/>
            <a:ext cx="4672754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(8)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400" i="1" baseline="-300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l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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O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kumimoji="1"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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1059621" y="4827533"/>
            <a:ext cx="3831177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 anchor="t" anchorCtr="0">
            <a:spAutoFit/>
          </a:bodyPr>
          <a:lstStyle/>
          <a:p>
            <a:pPr algn="l"/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(7)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min{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)}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  <a:sym typeface="Symbol" panose="05050102010706020507" pitchFamily="18" charset="2"/>
              </a:rPr>
              <a:t>;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华文中宋" panose="02010600040101010101" pitchFamily="2" charset="-122"/>
              </a:rPr>
              <a:t>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3"/>
          <p:cNvSpPr/>
          <p:nvPr/>
        </p:nvSpPr>
        <p:spPr>
          <a:xfrm>
            <a:off x="315595" y="1211453"/>
            <a:ext cx="11519535" cy="4585251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PA-102231"/>
          <p:cNvSpPr/>
          <p:nvPr>
            <p:custDataLst>
              <p:tags r:id="rId1"/>
            </p:custDataLst>
          </p:nvPr>
        </p:nvSpPr>
        <p:spPr>
          <a:xfrm>
            <a:off x="506730" y="5694469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rPr>
              <a:t>+</a:t>
            </a:r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88950" y="922990"/>
            <a:ext cx="2069055" cy="536575"/>
            <a:chOff x="6462443" y="604011"/>
            <a:chExt cx="1911703" cy="536575"/>
          </a:xfrm>
        </p:grpSpPr>
        <p:grpSp>
          <p:nvGrpSpPr>
            <p:cNvPr id="15" name="组合 14"/>
            <p:cNvGrpSpPr/>
            <p:nvPr/>
          </p:nvGrpSpPr>
          <p:grpSpPr>
            <a:xfrm>
              <a:off x="6462443" y="604011"/>
              <a:ext cx="1911703" cy="536575"/>
              <a:chOff x="6816658" y="604011"/>
              <a:chExt cx="1911703" cy="536575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6816658" y="604011"/>
                <a:ext cx="1911703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1" name="Rectangle 31"/>
              <p:cNvSpPr>
                <a:spLocks noChangeArrowheads="1"/>
              </p:cNvSpPr>
              <p:nvPr/>
            </p:nvSpPr>
            <p:spPr bwMode="auto">
              <a:xfrm>
                <a:off x="7142067" y="608801"/>
                <a:ext cx="1522128" cy="4719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en-US" altLang="zh-CN" sz="2800" b="0" i="1" spc="100" dirty="0">
                    <a:solidFill>
                      <a:srgbClr val="00B0F0"/>
                    </a:solidFill>
                    <a:latin typeface="Times New Roman" panose="02020603050405020304" pitchFamily="18" charset="0"/>
                    <a:ea typeface="+mn-ea"/>
                    <a:sym typeface="+mn-ea"/>
                  </a:rPr>
                  <a:t>k</a:t>
                </a:r>
                <a:r>
                  <a:rPr lang="zh-CN" altLang="en-US" sz="2400" b="1" spc="2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阶子式</a:t>
                </a:r>
                <a:endParaRPr lang="zh-CN" altLang="en-US" sz="2400" b="1" spc="2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6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7" name="Text Box 15"/>
          <p:cNvSpPr txBox="1"/>
          <p:nvPr/>
        </p:nvSpPr>
        <p:spPr>
          <a:xfrm>
            <a:off x="1052830" y="1593678"/>
            <a:ext cx="10090150" cy="1290674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584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在</a:t>
            </a:r>
            <a:r>
              <a:rPr lang="en-US" altLang="zh-CN" sz="2400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m</a:t>
            </a:r>
            <a:r>
              <a:rPr lang="en-US" altLang="zh-CN" sz="2400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n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矩阵</a:t>
            </a:r>
            <a:r>
              <a:rPr lang="en-US" altLang="zh-CN" sz="2400" b="1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中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任取</a:t>
            </a:r>
            <a:r>
              <a:rPr lang="en-US" altLang="zh-CN" sz="2400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k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行与</a:t>
            </a:r>
            <a:r>
              <a:rPr lang="en-US" altLang="zh-CN" sz="2400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k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列</a:t>
            </a:r>
            <a:r>
              <a:rPr lang="en-US" altLang="zh-CN" sz="2400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(</a:t>
            </a:r>
            <a:r>
              <a:rPr lang="en-US" altLang="zh-CN" sz="2400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k</a:t>
            </a:r>
            <a:r>
              <a:rPr lang="en-US" altLang="zh-CN" sz="2400" spc="100" dirty="0">
                <a:solidFill>
                  <a:srgbClr val="660066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Tempus Sans ITC" panose="04020404030D07020202" charset="0"/>
                <a:sym typeface="Symbol" panose="05050102010706020507" pitchFamily="18" charset="2"/>
              </a:rPr>
              <a:t>≤</a:t>
            </a:r>
            <a:r>
              <a:rPr lang="en-US" altLang="zh-CN" sz="2400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m</a:t>
            </a:r>
            <a:r>
              <a:rPr lang="en-US" altLang="zh-CN" sz="2400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 </a:t>
            </a:r>
            <a:r>
              <a:rPr lang="en-US" altLang="zh-CN" sz="2400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k</a:t>
            </a:r>
            <a:r>
              <a:rPr lang="en-US" altLang="zh-CN" sz="2400" spc="100" dirty="0">
                <a:solidFill>
                  <a:srgbClr val="660066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Tempus Sans ITC" panose="04020404030D07020202" charset="0"/>
                <a:sym typeface="Symbol" panose="05050102010706020507" pitchFamily="18" charset="2"/>
              </a:rPr>
              <a:t>≤</a:t>
            </a:r>
            <a:r>
              <a:rPr lang="en-US" altLang="zh-CN" sz="2400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n</a:t>
            </a:r>
            <a:r>
              <a:rPr lang="en-US" altLang="zh-CN" sz="2400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)</a:t>
            </a:r>
            <a:r>
              <a:rPr lang="en-US" altLang="zh-CN" sz="2400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位于这些行列交叉处的</a:t>
            </a:r>
            <a:r>
              <a:rPr lang="en-US" altLang="zh-CN" sz="2400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k</a:t>
            </a:r>
            <a:r>
              <a:rPr lang="en-US" altLang="zh-CN" sz="2400" spc="100" baseline="300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2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个元素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不改变它们在</a:t>
            </a:r>
            <a:r>
              <a:rPr lang="en-US" altLang="zh-CN" sz="2400" b="1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中所处的位置次序而得的</a:t>
            </a:r>
            <a:r>
              <a:rPr lang="en-US" altLang="zh-CN" sz="2400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k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</a:t>
            </a:r>
            <a:r>
              <a:rPr kumimoji="1" lang="zh-CN" altLang="en-US" sz="2400" spc="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行列式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称为矩阵</a:t>
            </a:r>
            <a:r>
              <a:rPr lang="en-US" altLang="zh-CN" sz="2400" b="1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的</a:t>
            </a:r>
            <a:r>
              <a:rPr lang="en-US" altLang="zh-CN" sz="2400" i="1" spc="100" dirty="0">
                <a:solidFill>
                  <a:srgbClr val="660066"/>
                </a:solidFill>
                <a:uFillTx/>
                <a:latin typeface="Times New Roman" panose="02020603050405020304" pitchFamily="18" charset="0"/>
              </a:rPr>
              <a:t>k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阶子式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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 </a:t>
            </a:r>
            <a:endParaRPr lang="zh-CN" altLang="en-US" sz="2400" spc="100" dirty="0">
              <a:solidFill>
                <a:srgbClr val="660066"/>
              </a:solidFill>
              <a:uFillTx/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grpSp>
        <p:nvGrpSpPr>
          <p:cNvPr id="30" name="Group 2"/>
          <p:cNvGrpSpPr/>
          <p:nvPr/>
        </p:nvGrpSpPr>
        <p:grpSpPr>
          <a:xfrm>
            <a:off x="2328545" y="3965602"/>
            <a:ext cx="2133600" cy="1368425"/>
            <a:chOff x="1008" y="1745"/>
            <a:chExt cx="1344" cy="862"/>
          </a:xfrm>
          <a:solidFill>
            <a:srgbClr val="41B2E8"/>
          </a:solidFill>
        </p:grpSpPr>
        <p:sp>
          <p:nvSpPr>
            <p:cNvPr id="33" name="Rectangle 3"/>
            <p:cNvSpPr/>
            <p:nvPr/>
          </p:nvSpPr>
          <p:spPr>
            <a:xfrm>
              <a:off x="1208" y="1745"/>
              <a:ext cx="240" cy="862"/>
            </a:xfrm>
            <a:prstGeom prst="rect">
              <a:avLst/>
            </a:prstGeom>
            <a:solidFill>
              <a:srgbClr val="5EAEE7"/>
            </a:solidFill>
            <a:ln w="25400">
              <a:noFill/>
            </a:ln>
          </p:spPr>
          <p:txBody>
            <a:bodyPr wrap="square" lIns="0" tIns="0" rIns="0" bIns="0" anchor="ctr" anchorCtr="0">
              <a:spAutoFit/>
            </a:bodyPr>
            <a:lstStyle/>
            <a:p>
              <a:endPara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9" name="Rectangle 4"/>
            <p:cNvSpPr/>
            <p:nvPr/>
          </p:nvSpPr>
          <p:spPr>
            <a:xfrm>
              <a:off x="1800" y="1745"/>
              <a:ext cx="240" cy="862"/>
            </a:xfrm>
            <a:prstGeom prst="rect">
              <a:avLst/>
            </a:prstGeom>
            <a:solidFill>
              <a:srgbClr val="5EAEE7"/>
            </a:solidFill>
            <a:ln w="25400">
              <a:noFill/>
            </a:ln>
          </p:spPr>
          <p:txBody>
            <a:bodyPr lIns="0" tIns="0" rIns="0" bIns="0" anchor="ctr" anchorCtr="0">
              <a:spAutoFit/>
            </a:bodyPr>
            <a:lstStyle/>
            <a:p>
              <a:endPara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1" name="Rectangle 5"/>
            <p:cNvSpPr/>
            <p:nvPr/>
          </p:nvSpPr>
          <p:spPr>
            <a:xfrm>
              <a:off x="1008" y="1772"/>
              <a:ext cx="1344" cy="232"/>
            </a:xfrm>
            <a:prstGeom prst="rect">
              <a:avLst/>
            </a:prstGeom>
            <a:solidFill>
              <a:srgbClr val="5EAEE7"/>
            </a:solidFill>
            <a:ln w="25400">
              <a:noFill/>
            </a:ln>
          </p:spPr>
          <p:txBody>
            <a:bodyPr lIns="0" tIns="0" rIns="0" bIns="0" anchor="ctr" anchorCtr="0">
              <a:spAutoFit/>
            </a:bodyPr>
            <a:lstStyle/>
            <a:p>
              <a:endPara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2" name="Rectangle 6"/>
            <p:cNvSpPr/>
            <p:nvPr/>
          </p:nvSpPr>
          <p:spPr>
            <a:xfrm>
              <a:off x="1008" y="2188"/>
              <a:ext cx="1344" cy="232"/>
            </a:xfrm>
            <a:prstGeom prst="rect">
              <a:avLst/>
            </a:prstGeom>
            <a:solidFill>
              <a:srgbClr val="5EAEE7"/>
            </a:solidFill>
            <a:ln w="25400">
              <a:noFill/>
            </a:ln>
          </p:spPr>
          <p:txBody>
            <a:bodyPr lIns="0" tIns="0" rIns="0" bIns="0" anchor="ctr" anchorCtr="0">
              <a:spAutoFit/>
            </a:bodyPr>
            <a:lstStyle/>
            <a:p>
              <a:endPara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4" name="Group 7"/>
          <p:cNvGrpSpPr/>
          <p:nvPr/>
        </p:nvGrpSpPr>
        <p:grpSpPr>
          <a:xfrm>
            <a:off x="1779588" y="3835427"/>
            <a:ext cx="2989261" cy="1492250"/>
            <a:chOff x="671" y="683"/>
            <a:chExt cx="1883" cy="940"/>
          </a:xfrm>
        </p:grpSpPr>
        <p:grpSp>
          <p:nvGrpSpPr>
            <p:cNvPr id="46" name="Group 8"/>
            <p:cNvGrpSpPr/>
            <p:nvPr/>
          </p:nvGrpSpPr>
          <p:grpSpPr>
            <a:xfrm>
              <a:off x="912" y="683"/>
              <a:ext cx="1536" cy="940"/>
              <a:chOff x="3301" y="849"/>
              <a:chExt cx="1536" cy="940"/>
            </a:xfrm>
          </p:grpSpPr>
          <p:pic>
            <p:nvPicPr>
              <p:cNvPr id="49" name="Picture 9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000000"/>
                  </a:clrFrom>
                  <a:clrTo>
                    <a:srgbClr val="660066"/>
                  </a:clrTo>
                </a:clrChange>
              </a:blip>
              <a:stretch>
                <a:fillRect/>
              </a:stretch>
            </p:blipFill>
            <p:spPr>
              <a:xfrm>
                <a:off x="3301" y="849"/>
                <a:ext cx="1536" cy="934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50" name="Text Box 10"/>
              <p:cNvSpPr txBox="1"/>
              <p:nvPr/>
            </p:nvSpPr>
            <p:spPr>
              <a:xfrm>
                <a:off x="3455" y="933"/>
                <a:ext cx="1113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1   1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2   1   4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1" name="Text Box 11"/>
              <p:cNvSpPr txBox="1"/>
              <p:nvPr/>
            </p:nvSpPr>
            <p:spPr>
              <a:xfrm>
                <a:off x="3461" y="1141"/>
                <a:ext cx="1122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2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1   1   2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3" name="Text Box 12"/>
              <p:cNvSpPr txBox="1"/>
              <p:nvPr/>
            </p:nvSpPr>
            <p:spPr>
              <a:xfrm>
                <a:off x="3461" y="1349"/>
                <a:ext cx="1122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2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3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1   2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4" name="Text Box 13"/>
              <p:cNvSpPr txBox="1"/>
              <p:nvPr/>
            </p:nvSpPr>
            <p:spPr>
              <a:xfrm>
                <a:off x="3461" y="1557"/>
                <a:ext cx="1113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3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6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9   7   9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8" name="Text Box 14"/>
            <p:cNvSpPr txBox="1"/>
            <p:nvPr/>
          </p:nvSpPr>
          <p:spPr>
            <a:xfrm>
              <a:off x="671" y="1061"/>
              <a:ext cx="1883" cy="23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                               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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55" name="Group 22"/>
          <p:cNvGrpSpPr/>
          <p:nvPr/>
        </p:nvGrpSpPr>
        <p:grpSpPr>
          <a:xfrm>
            <a:off x="1779588" y="3832569"/>
            <a:ext cx="2989261" cy="1497013"/>
            <a:chOff x="671" y="678"/>
            <a:chExt cx="1883" cy="943"/>
          </a:xfrm>
        </p:grpSpPr>
        <p:grpSp>
          <p:nvGrpSpPr>
            <p:cNvPr id="56" name="Group 23"/>
            <p:cNvGrpSpPr/>
            <p:nvPr/>
          </p:nvGrpSpPr>
          <p:grpSpPr>
            <a:xfrm>
              <a:off x="912" y="678"/>
              <a:ext cx="1536" cy="943"/>
              <a:chOff x="3301" y="844"/>
              <a:chExt cx="1536" cy="943"/>
            </a:xfrm>
          </p:grpSpPr>
          <p:pic>
            <p:nvPicPr>
              <p:cNvPr id="58" name="Picture 24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000000"/>
                  </a:clrFrom>
                  <a:clrTo>
                    <a:srgbClr val="660066"/>
                  </a:clrTo>
                </a:clrChange>
              </a:blip>
              <a:stretch>
                <a:fillRect/>
              </a:stretch>
            </p:blipFill>
            <p:spPr>
              <a:xfrm>
                <a:off x="3301" y="844"/>
                <a:ext cx="1536" cy="934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sp>
            <p:nvSpPr>
              <p:cNvPr id="59" name="Text Box 25"/>
              <p:cNvSpPr txBox="1"/>
              <p:nvPr/>
            </p:nvSpPr>
            <p:spPr>
              <a:xfrm>
                <a:off x="3455" y="931"/>
                <a:ext cx="1113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2  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4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" name="Text Box 26"/>
              <p:cNvSpPr txBox="1"/>
              <p:nvPr/>
            </p:nvSpPr>
            <p:spPr>
              <a:xfrm>
                <a:off x="3461" y="1139"/>
                <a:ext cx="1122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2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1   1   2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1" name="Text Box 27"/>
              <p:cNvSpPr txBox="1"/>
              <p:nvPr/>
            </p:nvSpPr>
            <p:spPr>
              <a:xfrm>
                <a:off x="3461" y="1347"/>
                <a:ext cx="1123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2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3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 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 2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" name="Text Box 28"/>
              <p:cNvSpPr txBox="1"/>
              <p:nvPr/>
            </p:nvSpPr>
            <p:spPr>
              <a:xfrm>
                <a:off x="3461" y="1555"/>
                <a:ext cx="1113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3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6 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9   7   9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57" name="Text Box 29"/>
            <p:cNvSpPr txBox="1"/>
            <p:nvPr/>
          </p:nvSpPr>
          <p:spPr>
            <a:xfrm>
              <a:off x="671" y="1054"/>
              <a:ext cx="1883" cy="23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400" b="1" i="1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                                 </a:t>
              </a:r>
              <a:r>
                <a: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</a:t>
              </a:r>
              <a:endPara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pSp>
        <p:nvGrpSpPr>
          <p:cNvPr id="62464" name="组合 62463"/>
          <p:cNvGrpSpPr/>
          <p:nvPr/>
        </p:nvGrpSpPr>
        <p:grpSpPr>
          <a:xfrm>
            <a:off x="6056950" y="3928456"/>
            <a:ext cx="4373563" cy="690563"/>
            <a:chOff x="6056950" y="4335147"/>
            <a:chExt cx="4373563" cy="690563"/>
          </a:xfrm>
        </p:grpSpPr>
        <p:grpSp>
          <p:nvGrpSpPr>
            <p:cNvPr id="62465" name="Group 17"/>
            <p:cNvGrpSpPr/>
            <p:nvPr/>
          </p:nvGrpSpPr>
          <p:grpSpPr>
            <a:xfrm>
              <a:off x="6056950" y="4335147"/>
              <a:ext cx="4373563" cy="690563"/>
              <a:chOff x="2928" y="1862"/>
              <a:chExt cx="2755" cy="435"/>
            </a:xfrm>
          </p:grpSpPr>
          <p:sp>
            <p:nvSpPr>
              <p:cNvPr id="62468" name="Text Box 19"/>
              <p:cNvSpPr txBox="1"/>
              <p:nvPr/>
            </p:nvSpPr>
            <p:spPr>
              <a:xfrm>
                <a:off x="3270" y="1862"/>
                <a:ext cx="432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  1   1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469" name="Text Box 20"/>
              <p:cNvSpPr txBox="1"/>
              <p:nvPr/>
            </p:nvSpPr>
            <p:spPr>
              <a:xfrm>
                <a:off x="3276" y="2065"/>
                <a:ext cx="450" cy="232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3 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</a:t>
                </a:r>
                <a:r>
                  <a:rPr lang="en-US" altLang="zh-CN" sz="2400" dirty="0">
                    <a:solidFill>
                      <a:srgbClr val="660066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 sz="2400" dirty="0">
                  <a:solidFill>
                    <a:srgbClr val="660066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2470" name="Rectangle 21"/>
              <p:cNvSpPr/>
              <p:nvPr/>
            </p:nvSpPr>
            <p:spPr>
              <a:xfrm>
                <a:off x="2928" y="1957"/>
                <a:ext cx="2755" cy="233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400" i="1" spc="100" dirty="0">
                    <a:solidFill>
                      <a:srgbClr val="660066"/>
                    </a:solidFill>
                    <a:uFillTx/>
                    <a:latin typeface="Times New Roman" panose="02020603050405020304" pitchFamily="18" charset="0"/>
                  </a:rPr>
                  <a:t>D</a:t>
                </a:r>
                <a:r>
                  <a:rPr lang="en-US" altLang="zh-CN" sz="2400" spc="100" dirty="0">
                    <a:solidFill>
                      <a:srgbClr val="660066"/>
                    </a:solidFill>
                    <a:uFillTx/>
                    <a:latin typeface="Times New Roman" panose="02020603050405020304" pitchFamily="18" charset="0"/>
                    <a:sym typeface="Symbol" panose="05050102010706020507" pitchFamily="18" charset="2"/>
                  </a:rPr>
                  <a:t>           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sym typeface="Symbol" panose="05050102010706020507" pitchFamily="18" charset="2"/>
                  </a:rPr>
                  <a:t>是</a:t>
                </a:r>
                <a:r>
                  <a:rPr lang="en-US" altLang="zh-CN" sz="2400" b="1" i="1" spc="100" dirty="0">
                    <a:solidFill>
                      <a:srgbClr val="660066"/>
                    </a:solidFill>
                    <a:uFillTx/>
                    <a:latin typeface="Times New Roman" panose="02020603050405020304" pitchFamily="18" charset="0"/>
                    <a:sym typeface="Symbol" panose="05050102010706020507" pitchFamily="18" charset="2"/>
                  </a:rPr>
                  <a:t>A</a:t>
                </a:r>
                <a:r>
                  <a:rPr kumimoji="1" lang="zh-CN" altLang="en-US" sz="2400" spc="200" dirty="0">
                    <a:solidFill>
                      <a:srgbClr val="660066"/>
                    </a:solidFill>
                    <a:latin typeface="华文中宋" panose="02010600040101010101" pitchFamily="2" charset="-122"/>
                    <a:ea typeface="华文中宋" panose="02010600040101010101" pitchFamily="2" charset="-122"/>
                    <a:sym typeface="Symbol" panose="05050102010706020507" pitchFamily="18" charset="2"/>
                  </a:rPr>
                  <a:t>的一个二阶子式</a:t>
                </a:r>
                <a:r>
                  <a:rPr lang="zh-CN" altLang="en-US" sz="2200" spc="100" dirty="0">
                    <a:solidFill>
                      <a:srgbClr val="660066"/>
                    </a:solidFill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华文中宋" panose="02010600040101010101" pitchFamily="2" charset="-122"/>
                    <a:sym typeface="Symbol" panose="05050102010706020507" pitchFamily="18" charset="2"/>
                  </a:rPr>
                  <a:t></a:t>
                </a:r>
                <a:endParaRPr lang="zh-CN" altLang="en-US" sz="2200" spc="100" dirty="0">
                  <a:solidFill>
                    <a:srgbClr val="660066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Symbol" panose="05050102010706020507" pitchFamily="18" charset="2"/>
                </a:endParaRPr>
              </a:p>
            </p:txBody>
          </p:sp>
        </p:grpSp>
        <p:cxnSp>
          <p:nvCxnSpPr>
            <p:cNvPr id="62466" name="直接连接符 62465"/>
            <p:cNvCxnSpPr/>
            <p:nvPr/>
          </p:nvCxnSpPr>
          <p:spPr>
            <a:xfrm rot="5400000">
              <a:off x="6250656" y="4675868"/>
              <a:ext cx="540000" cy="0"/>
            </a:xfrm>
            <a:prstGeom prst="line">
              <a:avLst/>
            </a:prstGeom>
            <a:ln w="22225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67" name="直接连接符 62466"/>
            <p:cNvCxnSpPr/>
            <p:nvPr/>
          </p:nvCxnSpPr>
          <p:spPr>
            <a:xfrm rot="5400000">
              <a:off x="7127077" y="4675868"/>
              <a:ext cx="540000" cy="0"/>
            </a:xfrm>
            <a:prstGeom prst="line">
              <a:avLst/>
            </a:prstGeom>
            <a:ln w="22225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471" name="Text Box 7"/>
          <p:cNvSpPr txBox="1"/>
          <p:nvPr/>
        </p:nvSpPr>
        <p:spPr>
          <a:xfrm>
            <a:off x="1523477" y="3176741"/>
            <a:ext cx="666849" cy="369332"/>
          </a:xfrm>
          <a:prstGeom prst="rect">
            <a:avLst/>
          </a:prstGeom>
          <a:noFill/>
          <a:ln w="38100">
            <a:noFill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2400" spc="200" dirty="0">
                <a:solidFill>
                  <a:srgbClr val="660066"/>
                </a:solidFill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例如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65824" y="4774195"/>
            <a:ext cx="4832803" cy="547450"/>
            <a:chOff x="5965824" y="4774195"/>
            <a:chExt cx="4832803" cy="547450"/>
          </a:xfrm>
        </p:grpSpPr>
        <p:sp>
          <p:nvSpPr>
            <p:cNvPr id="63" name="文本框 62"/>
            <p:cNvSpPr txBox="1"/>
            <p:nvPr/>
          </p:nvSpPr>
          <p:spPr>
            <a:xfrm>
              <a:off x="5965824" y="4799357"/>
              <a:ext cx="4832803" cy="4753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sz="2400" i="1" spc="100" dirty="0">
                  <a:solidFill>
                    <a:srgbClr val="660066"/>
                  </a:solidFill>
                  <a:uFillTx/>
                  <a:latin typeface="Times New Roman" panose="02020603050405020304" pitchFamily="18" charset="0"/>
                  <a:sym typeface="+mn-ea"/>
                </a:rPr>
                <a:t>m</a:t>
              </a:r>
              <a:r>
                <a:rPr lang="en-US" altLang="zh-CN" sz="2400" spc="100" dirty="0">
                  <a:solidFill>
                    <a:srgbClr val="660066"/>
                  </a:solidFill>
                  <a:uFillTx/>
                  <a:latin typeface="Times New Roman" panose="02020603050405020304" pitchFamily="18" charset="0"/>
                  <a:sym typeface="Symbol" panose="05050102010706020507" pitchFamily="18" charset="2"/>
                </a:rPr>
                <a:t></a:t>
              </a:r>
              <a:r>
                <a:rPr lang="en-US" altLang="zh-CN" sz="2400" i="1" spc="100" dirty="0">
                  <a:solidFill>
                    <a:srgbClr val="660066"/>
                  </a:solidFill>
                  <a:uFillTx/>
                  <a:latin typeface="Times New Roman" panose="02020603050405020304" pitchFamily="18" charset="0"/>
                  <a:sym typeface="+mn-ea"/>
                </a:rPr>
                <a:t>n</a:t>
              </a:r>
              <a:r>
                <a:rPr kumimoji="1" lang="zh-CN" altLang="en-US" sz="2400" spc="200" dirty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矩阵</a:t>
              </a:r>
              <a:r>
                <a:rPr lang="en-US" altLang="zh-CN" sz="2400" b="1" i="1" spc="100" dirty="0">
                  <a:solidFill>
                    <a:srgbClr val="660066"/>
                  </a:solidFill>
                  <a:uFillTx/>
                  <a:latin typeface="Times New Roman" panose="02020603050405020304" pitchFamily="18" charset="0"/>
                  <a:sym typeface="+mn-ea"/>
                </a:rPr>
                <a:t>A</a:t>
              </a:r>
              <a:r>
                <a:rPr kumimoji="1" lang="zh-CN" altLang="en-US" sz="2400" spc="200" dirty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的</a:t>
              </a:r>
              <a:r>
                <a:rPr lang="en-US" altLang="zh-CN" sz="2400" i="1" spc="100" dirty="0">
                  <a:solidFill>
                    <a:srgbClr val="660066"/>
                  </a:solidFill>
                  <a:uFillTx/>
                  <a:latin typeface="Times New Roman" panose="02020603050405020304" pitchFamily="18" charset="0"/>
                  <a:sym typeface="+mn-ea"/>
                </a:rPr>
                <a:t>k</a:t>
              </a:r>
              <a:r>
                <a:rPr kumimoji="1" lang="zh-CN" altLang="en-US" sz="2400" spc="200" dirty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阶子式有</a:t>
              </a:r>
              <a:r>
                <a:rPr lang="en-US" altLang="zh-CN" sz="2400" dirty="0" smtClean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C   </a:t>
              </a:r>
              <a:r>
                <a:rPr lang="en-US" altLang="zh-CN" sz="2400" dirty="0" err="1" smtClean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C</a:t>
              </a:r>
              <a:r>
                <a:rPr lang="en-US" altLang="zh-CN" sz="2400" dirty="0" smtClean="0">
                  <a:solidFill>
                    <a:srgbClr val="660066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sym typeface="+mn-ea"/>
                </a:rPr>
                <a:t>  </a:t>
              </a:r>
              <a:r>
                <a:rPr kumimoji="1" lang="zh-CN" altLang="en-US" sz="2400" spc="200" dirty="0" smtClean="0">
                  <a:solidFill>
                    <a:srgbClr val="660066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+mn-ea"/>
                </a:rPr>
                <a:t>个</a:t>
              </a:r>
              <a:r>
                <a:rPr lang="en-US" altLang="zh-CN" sz="2400" spc="100" dirty="0">
                  <a:solidFill>
                    <a:srgbClr val="660066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华文中宋" panose="02010600040101010101" pitchFamily="2" charset="-122"/>
                  <a:sym typeface="+mn-ea"/>
                </a:rPr>
                <a:t>.</a:t>
              </a:r>
              <a:endParaRPr lang="zh-CN" altLang="en-US" sz="2400" i="1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9438931" y="4774195"/>
              <a:ext cx="28831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i="1" spc="100" dirty="0" smtClean="0">
                  <a:solidFill>
                    <a:srgbClr val="660066"/>
                  </a:solidFill>
                  <a:uFillTx/>
                  <a:latin typeface="Times New Roman" panose="02020603050405020304" pitchFamily="18" charset="0"/>
                  <a:sym typeface="+mn-ea"/>
                </a:rPr>
                <a:t>k</a:t>
              </a:r>
              <a:endParaRPr lang="zh-CN" altLang="en-US" i="1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438931" y="4952313"/>
              <a:ext cx="28831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i="1" spc="100" dirty="0" smtClean="0">
                  <a:solidFill>
                    <a:srgbClr val="660066"/>
                  </a:solidFill>
                  <a:uFillTx/>
                  <a:latin typeface="Times New Roman" panose="02020603050405020304" pitchFamily="18" charset="0"/>
                  <a:sym typeface="+mn-ea"/>
                </a:rPr>
                <a:t>m</a:t>
              </a:r>
              <a:endParaRPr lang="zh-CN" altLang="en-US" i="1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868471" y="4774195"/>
              <a:ext cx="28831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i="1" spc="100" dirty="0" smtClean="0">
                  <a:solidFill>
                    <a:srgbClr val="660066"/>
                  </a:solidFill>
                  <a:uFillTx/>
                  <a:latin typeface="Times New Roman" panose="02020603050405020304" pitchFamily="18" charset="0"/>
                  <a:sym typeface="+mn-ea"/>
                </a:rPr>
                <a:t>k</a:t>
              </a:r>
              <a:endParaRPr lang="zh-CN" altLang="en-US" i="1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9868471" y="4952313"/>
              <a:ext cx="288317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i="1" spc="100" dirty="0" smtClean="0">
                  <a:solidFill>
                    <a:srgbClr val="660066"/>
                  </a:solidFill>
                  <a:uFillTx/>
                  <a:latin typeface="Times New Roman" panose="02020603050405020304" pitchFamily="18" charset="0"/>
                  <a:sym typeface="+mn-ea"/>
                </a:rPr>
                <a:t>n</a:t>
              </a:r>
              <a:endParaRPr lang="zh-CN" altLang="en-US" i="1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  <p:bldP spid="27" grpId="1"/>
      <p:bldP spid="624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ext Box 5"/>
          <p:cNvSpPr txBox="1">
            <a:spLocks noChangeArrowheads="1"/>
          </p:cNvSpPr>
          <p:nvPr/>
        </p:nvSpPr>
        <p:spPr bwMode="auto">
          <a:xfrm>
            <a:off x="1736725" y="2338388"/>
            <a:ext cx="42068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与元素</a:t>
            </a:r>
            <a:r>
              <a:rPr kumimoji="1"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2400" baseline="-25000" smtClean="0">
                <a:solidFill>
                  <a:srgbClr val="000000"/>
                </a:solidFill>
                <a:latin typeface="Times New Roman" panose="02020603050405020304" pitchFamily="18" charset="0"/>
              </a:rPr>
              <a:t>12</a:t>
            </a:r>
            <a:r>
              <a:rPr kumimoji="1"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相对应的</a:t>
            </a:r>
            <a:r>
              <a:rPr kumimoji="1"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</a:rPr>
              <a:t>余子式</a:t>
            </a:r>
            <a:endParaRPr kumimoji="1" lang="zh-CN" altLang="en-US" sz="240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2936875" y="781050"/>
            <a:ext cx="1739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39" name="Line 7"/>
          <p:cNvSpPr>
            <a:spLocks noChangeShapeType="1"/>
          </p:cNvSpPr>
          <p:nvPr/>
        </p:nvSpPr>
        <p:spPr bwMode="auto">
          <a:xfrm>
            <a:off x="3700463" y="652463"/>
            <a:ext cx="0" cy="1219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440" name="Object 8"/>
          <p:cNvGraphicFramePr>
            <a:graphicFrameLocks noChangeAspect="1"/>
          </p:cNvGraphicFramePr>
          <p:nvPr/>
        </p:nvGraphicFramePr>
        <p:xfrm>
          <a:off x="2795588" y="3038475"/>
          <a:ext cx="203041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3" name="Equation" r:id="rId1" imgW="24384000" imgH="11582400" progId="Equation.DSMT4">
                  <p:embed/>
                </p:oleObj>
              </mc:Choice>
              <mc:Fallback>
                <p:oleObj name="Equation" r:id="rId1" imgW="24384000" imgH="11582400" progId="Equation.DSMT4">
                  <p:embed/>
                  <p:pic>
                    <p:nvPicPr>
                      <p:cNvPr id="0" name="图片 4403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795588" y="3038475"/>
                        <a:ext cx="2030412" cy="965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Text Box 9"/>
          <p:cNvSpPr txBox="1">
            <a:spLocks noChangeArrowheads="1"/>
          </p:cNvSpPr>
          <p:nvPr/>
        </p:nvSpPr>
        <p:spPr bwMode="auto">
          <a:xfrm>
            <a:off x="1736725" y="4248150"/>
            <a:ext cx="3140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相应的</a:t>
            </a:r>
            <a:r>
              <a:rPr kumimoji="1"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</a:rPr>
              <a:t>代数余子式</a:t>
            </a:r>
            <a:endParaRPr kumimoji="1" lang="zh-CN" altLang="en-US" sz="240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7175" name="Line 10"/>
          <p:cNvSpPr>
            <a:spLocks noChangeShapeType="1"/>
          </p:cNvSpPr>
          <p:nvPr/>
        </p:nvSpPr>
        <p:spPr bwMode="auto">
          <a:xfrm>
            <a:off x="6096000" y="2209800"/>
            <a:ext cx="0" cy="464820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176" name="Line 11"/>
          <p:cNvSpPr>
            <a:spLocks noChangeShapeType="1"/>
          </p:cNvSpPr>
          <p:nvPr/>
        </p:nvSpPr>
        <p:spPr bwMode="auto">
          <a:xfrm>
            <a:off x="1524000" y="2209800"/>
            <a:ext cx="9144000" cy="0"/>
          </a:xfrm>
          <a:prstGeom prst="line">
            <a:avLst/>
          </a:prstGeom>
          <a:noFill/>
          <a:ln w="28575">
            <a:solidFill>
              <a:srgbClr val="008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46" name="Line 14"/>
          <p:cNvSpPr>
            <a:spLocks noChangeShapeType="1"/>
          </p:cNvSpPr>
          <p:nvPr/>
        </p:nvSpPr>
        <p:spPr bwMode="auto">
          <a:xfrm>
            <a:off x="7681913" y="650875"/>
            <a:ext cx="0" cy="12207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47" name="Line 15"/>
          <p:cNvSpPr>
            <a:spLocks noChangeShapeType="1"/>
          </p:cNvSpPr>
          <p:nvPr/>
        </p:nvSpPr>
        <p:spPr bwMode="auto">
          <a:xfrm>
            <a:off x="7089775" y="1524000"/>
            <a:ext cx="2555875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48" name="Line 16"/>
          <p:cNvSpPr>
            <a:spLocks noChangeShapeType="1"/>
          </p:cNvSpPr>
          <p:nvPr/>
        </p:nvSpPr>
        <p:spPr bwMode="auto">
          <a:xfrm>
            <a:off x="9005888" y="650875"/>
            <a:ext cx="0" cy="1220788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6400800" y="4248150"/>
            <a:ext cx="3657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矩阵 </a:t>
            </a:r>
            <a:r>
              <a:rPr kumimoji="1"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kumimoji="1"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的一个 </a:t>
            </a:r>
            <a:r>
              <a:rPr kumimoji="1" lang="en-US" altLang="zh-CN" sz="2400" smtClean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</a:rPr>
              <a:t>阶子块</a:t>
            </a:r>
            <a:endParaRPr kumimoji="1" lang="zh-CN" altLang="en-US" sz="240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8450" name="Object 18"/>
          <p:cNvGraphicFramePr>
            <a:graphicFrameLocks noChangeAspect="1"/>
          </p:cNvGraphicFramePr>
          <p:nvPr/>
        </p:nvGraphicFramePr>
        <p:xfrm>
          <a:off x="7658100" y="4949825"/>
          <a:ext cx="1420813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4" name="Equation" r:id="rId3" imgW="17068800" imgH="11582400" progId="Equation.DSMT4">
                  <p:embed/>
                </p:oleObj>
              </mc:Choice>
              <mc:Fallback>
                <p:oleObj name="Equation" r:id="rId3" imgW="17068800" imgH="11582400" progId="Equation.DSMT4">
                  <p:embed/>
                  <p:pic>
                    <p:nvPicPr>
                      <p:cNvPr id="0" name="图片 44033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58100" y="4949825"/>
                        <a:ext cx="1420813" cy="965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1" name="Text Box 19"/>
          <p:cNvSpPr txBox="1">
            <a:spLocks noChangeArrowheads="1"/>
          </p:cNvSpPr>
          <p:nvPr/>
        </p:nvSpPr>
        <p:spPr bwMode="auto">
          <a:xfrm>
            <a:off x="6400800" y="2338388"/>
            <a:ext cx="3657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矩阵 </a:t>
            </a:r>
            <a:r>
              <a:rPr kumimoji="1"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kumimoji="1"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的一个 </a:t>
            </a:r>
            <a:r>
              <a:rPr kumimoji="1" lang="en-US" altLang="zh-CN" sz="2400" smtClean="0">
                <a:solidFill>
                  <a:srgbClr val="FF0000"/>
                </a:solidFill>
                <a:latin typeface="Times New Roman" panose="02020603050405020304" pitchFamily="18" charset="0"/>
              </a:rPr>
              <a:t>2 </a:t>
            </a:r>
            <a:r>
              <a:rPr kumimoji="1" lang="zh-CN" altLang="en-US" sz="2400" smtClean="0">
                <a:solidFill>
                  <a:srgbClr val="FF0000"/>
                </a:solidFill>
                <a:latin typeface="Times New Roman" panose="02020603050405020304" pitchFamily="18" charset="0"/>
              </a:rPr>
              <a:t>阶子式</a:t>
            </a:r>
            <a:endParaRPr kumimoji="1" lang="zh-CN" altLang="en-US" sz="240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8452" name="Object 20"/>
          <p:cNvGraphicFramePr>
            <a:graphicFrameLocks noChangeAspect="1"/>
          </p:cNvGraphicFramePr>
          <p:nvPr/>
        </p:nvGraphicFramePr>
        <p:xfrm>
          <a:off x="7772400" y="3038475"/>
          <a:ext cx="11938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5" name="Equation" r:id="rId5" imgW="14325600" imgH="11582400" progId="Equation.DSMT4">
                  <p:embed/>
                </p:oleObj>
              </mc:Choice>
              <mc:Fallback>
                <p:oleObj name="Equation" r:id="rId5" imgW="14325600" imgH="11582400" progId="Equation.DSMT4">
                  <p:embed/>
                  <p:pic>
                    <p:nvPicPr>
                      <p:cNvPr id="0" name="图片 44034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72400" y="3038475"/>
                        <a:ext cx="1193800" cy="965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4" name="Line 22"/>
          <p:cNvSpPr>
            <a:spLocks noChangeShapeType="1"/>
          </p:cNvSpPr>
          <p:nvPr/>
        </p:nvSpPr>
        <p:spPr bwMode="auto">
          <a:xfrm>
            <a:off x="7924800" y="650875"/>
            <a:ext cx="0" cy="12207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55" name="Line 23"/>
          <p:cNvSpPr>
            <a:spLocks noChangeShapeType="1"/>
          </p:cNvSpPr>
          <p:nvPr/>
        </p:nvSpPr>
        <p:spPr bwMode="auto">
          <a:xfrm>
            <a:off x="7089775" y="779463"/>
            <a:ext cx="25558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56" name="Line 24"/>
          <p:cNvSpPr>
            <a:spLocks noChangeShapeType="1"/>
          </p:cNvSpPr>
          <p:nvPr/>
        </p:nvSpPr>
        <p:spPr bwMode="auto">
          <a:xfrm>
            <a:off x="8582025" y="650875"/>
            <a:ext cx="0" cy="12207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8457" name="Line 25"/>
          <p:cNvSpPr>
            <a:spLocks noChangeShapeType="1"/>
          </p:cNvSpPr>
          <p:nvPr/>
        </p:nvSpPr>
        <p:spPr bwMode="auto">
          <a:xfrm>
            <a:off x="7089775" y="1247775"/>
            <a:ext cx="255587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8458" name="Object 26"/>
          <p:cNvGraphicFramePr>
            <a:graphicFrameLocks noChangeAspect="1"/>
          </p:cNvGraphicFramePr>
          <p:nvPr/>
        </p:nvGraphicFramePr>
        <p:xfrm>
          <a:off x="1906588" y="4949825"/>
          <a:ext cx="3808412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6" name="Equation" r:id="rId7" imgW="45720000" imgH="11582400" progId="Equation.DSMT4">
                  <p:embed/>
                </p:oleObj>
              </mc:Choice>
              <mc:Fallback>
                <p:oleObj name="Equation" r:id="rId7" imgW="45720000" imgH="11582400" progId="Equation.DSMT4">
                  <p:embed/>
                  <p:pic>
                    <p:nvPicPr>
                      <p:cNvPr id="0" name="图片 44035"/>
                      <p:cNvPicPr>
                        <a:picLocks noChangeAspect="1"/>
                      </p:cNvPicPr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6588" y="4949825"/>
                        <a:ext cx="3808412" cy="9652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6" name="Object 4"/>
          <p:cNvGraphicFramePr>
            <a:graphicFrameLocks noChangeAspect="1"/>
          </p:cNvGraphicFramePr>
          <p:nvPr/>
        </p:nvGraphicFramePr>
        <p:xfrm>
          <a:off x="2882900" y="533400"/>
          <a:ext cx="1854200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7" name="Equation" r:id="rId9" imgW="22250400" imgH="17068800" progId="Equation.DSMT4">
                  <p:embed/>
                </p:oleObj>
              </mc:Choice>
              <mc:Fallback>
                <p:oleObj name="Equation" r:id="rId9" imgW="22250400" imgH="17068800" progId="Equation.DSMT4">
                  <p:embed/>
                  <p:pic>
                    <p:nvPicPr>
                      <p:cNvPr id="0" name="图片 44036"/>
                      <p:cNvPicPr>
                        <a:picLocks noChangeAspect="1"/>
                      </p:cNvPicPr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82900" y="533400"/>
                        <a:ext cx="1854200" cy="14208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90" name="Object 12"/>
          <p:cNvGraphicFramePr>
            <a:graphicFrameLocks noChangeAspect="1"/>
          </p:cNvGraphicFramePr>
          <p:nvPr/>
        </p:nvGraphicFramePr>
        <p:xfrm>
          <a:off x="7010400" y="533400"/>
          <a:ext cx="2716213" cy="1420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8" name="Equation" r:id="rId11" imgW="32613600" imgH="17068800" progId="Equation.DSMT4">
                  <p:embed/>
                </p:oleObj>
              </mc:Choice>
              <mc:Fallback>
                <p:oleObj name="Equation" r:id="rId11" imgW="32613600" imgH="17068800" progId="Equation.DSMT4">
                  <p:embed/>
                  <p:pic>
                    <p:nvPicPr>
                      <p:cNvPr id="0" name="图片 44037"/>
                      <p:cNvPicPr>
                        <a:picLocks noChangeAspect="1"/>
                      </p:cNvPicPr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10400" y="533400"/>
                        <a:ext cx="2716213" cy="142081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图文框 3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4" dur="5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8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6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utoUpdateAnimBg="0"/>
      <p:bldP spid="18438" grpId="0" bldLvl="0" animBg="1"/>
      <p:bldP spid="18439" grpId="0" bldLvl="0" animBg="1"/>
      <p:bldP spid="18441" grpId="0" autoUpdateAnimBg="0"/>
      <p:bldP spid="18446" grpId="0" bldLvl="0" animBg="1"/>
      <p:bldP spid="18447" grpId="0" bldLvl="0" animBg="1"/>
      <p:bldP spid="18448" grpId="0" bldLvl="0" animBg="1"/>
      <p:bldP spid="18449" grpId="0" autoUpdateAnimBg="0"/>
      <p:bldP spid="18451" grpId="0" autoUpdateAnimBg="0"/>
      <p:bldP spid="18454" grpId="0" bldLvl="0" animBg="1"/>
      <p:bldP spid="18454" grpId="1" bldLvl="0" animBg="1"/>
      <p:bldP spid="18455" grpId="0" bldLvl="0" animBg="1"/>
      <p:bldP spid="18455" grpId="1" bldLvl="0" animBg="1"/>
      <p:bldP spid="18456" grpId="0" bldLvl="0" animBg="1"/>
      <p:bldP spid="18456" grpId="1" bldLvl="0" animBg="1"/>
      <p:bldP spid="18457" grpId="0" bldLvl="0" animBg="1"/>
      <p:bldP spid="18457" grpId="1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3"/>
          <p:cNvSpPr/>
          <p:nvPr/>
        </p:nvSpPr>
        <p:spPr>
          <a:xfrm>
            <a:off x="260985" y="1736635"/>
            <a:ext cx="11519535" cy="2042886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PA-102231"/>
          <p:cNvSpPr/>
          <p:nvPr>
            <p:custDataLst>
              <p:tags r:id="rId1"/>
            </p:custDataLst>
          </p:nvPr>
        </p:nvSpPr>
        <p:spPr>
          <a:xfrm>
            <a:off x="428625" y="3677286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410845" y="1505585"/>
            <a:ext cx="3799777" cy="923290"/>
            <a:chOff x="6462443" y="604011"/>
            <a:chExt cx="2831453" cy="923290"/>
          </a:xfrm>
        </p:grpSpPr>
        <p:grpSp>
          <p:nvGrpSpPr>
            <p:cNvPr id="26" name="组合 25"/>
            <p:cNvGrpSpPr/>
            <p:nvPr/>
          </p:nvGrpSpPr>
          <p:grpSpPr>
            <a:xfrm>
              <a:off x="6462443" y="604011"/>
              <a:ext cx="2831453" cy="923290"/>
              <a:chOff x="6816658" y="604011"/>
              <a:chExt cx="2831453" cy="923290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6816658" y="604011"/>
                <a:ext cx="272692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9" name="Rectangle 31"/>
              <p:cNvSpPr>
                <a:spLocks noChangeArrowheads="1"/>
              </p:cNvSpPr>
              <p:nvPr/>
            </p:nvSpPr>
            <p:spPr bwMode="auto">
              <a:xfrm>
                <a:off x="7142281" y="641476"/>
                <a:ext cx="2505830" cy="885825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矩阵的秩（</a:t>
                </a:r>
                <a:r>
                  <a:rPr lang="en-US" altLang="zh-CN" sz="2400" b="1" spc="2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Rank)</a:t>
                </a:r>
                <a:endParaRPr lang="en-US" altLang="zh-CN" sz="2400" b="1" spc="2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7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30" name="Text Box 15"/>
          <p:cNvSpPr txBox="1"/>
          <p:nvPr/>
        </p:nvSpPr>
        <p:spPr>
          <a:xfrm>
            <a:off x="974725" y="2190659"/>
            <a:ext cx="10090150" cy="13290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584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设在矩阵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中有一个不等于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阶子式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且所有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阶子式(如果存在的话)全等于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那么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称为矩阵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</a:t>
            </a:r>
            <a:r>
              <a:rPr kumimoji="1" lang="zh-CN" altLang="en-US" sz="2400" spc="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最高阶非零子式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称为</a:t>
            </a:r>
            <a:r>
              <a:rPr kumimoji="1" lang="zh-CN" altLang="en-US" sz="2400" spc="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矩阵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的秩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记作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并规定零矩阵的秩等于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非零矩阵的秩大于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等于1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b="1" spc="100" dirty="0">
              <a:solidFill>
                <a:srgbClr val="660066"/>
              </a:solidFill>
              <a:uFillTx/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</p:txBody>
      </p:sp>
      <p:sp>
        <p:nvSpPr>
          <p:cNvPr id="6144" name="PA-102231"/>
          <p:cNvSpPr/>
          <p:nvPr>
            <p:custDataLst>
              <p:tags r:id="rId4"/>
            </p:custDataLst>
          </p:nvPr>
        </p:nvSpPr>
        <p:spPr>
          <a:xfrm>
            <a:off x="339090" y="4972549"/>
            <a:ext cx="11441430" cy="742315"/>
          </a:xfrm>
          <a:prstGeom prst="rect">
            <a:avLst/>
          </a:prstGeom>
          <a:solidFill>
            <a:schemeClr val="bg1"/>
          </a:solidFill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646ED2"/>
                </a:gs>
                <a:gs pos="83000">
                  <a:srgbClr val="8E72C3"/>
                </a:gs>
                <a:gs pos="100000">
                  <a:srgbClr val="B882D6"/>
                </a:gs>
              </a:gsLst>
              <a:lin ang="21000000" scaled="0"/>
            </a:gradFill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6145" name="组合 6144"/>
          <p:cNvGrpSpPr/>
          <p:nvPr/>
        </p:nvGrpSpPr>
        <p:grpSpPr>
          <a:xfrm>
            <a:off x="339241" y="5127376"/>
            <a:ext cx="1368000" cy="454822"/>
            <a:chOff x="485926" y="4500767"/>
            <a:chExt cx="1368000" cy="454822"/>
          </a:xfrm>
        </p:grpSpPr>
        <p:sp>
          <p:nvSpPr>
            <p:cNvPr id="6146" name="PA-102231"/>
            <p:cNvSpPr/>
            <p:nvPr>
              <p:custDataLst>
                <p:tags r:id="rId5"/>
              </p:custDataLst>
            </p:nvPr>
          </p:nvSpPr>
          <p:spPr>
            <a:xfrm>
              <a:off x="485926" y="4500767"/>
              <a:ext cx="1368000" cy="454822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  <p:sp>
          <p:nvSpPr>
            <p:cNvPr id="6147" name="Rectangle 167"/>
            <p:cNvSpPr>
              <a:spLocks noChangeArrowheads="1"/>
            </p:cNvSpPr>
            <p:nvPr/>
          </p:nvSpPr>
          <p:spPr bwMode="auto">
            <a:xfrm>
              <a:off x="625152" y="4543640"/>
              <a:ext cx="967105" cy="368935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non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定义 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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150" name="Text Box 4"/>
          <p:cNvSpPr txBox="1"/>
          <p:nvPr/>
        </p:nvSpPr>
        <p:spPr>
          <a:xfrm>
            <a:off x="2084070" y="5193529"/>
            <a:ext cx="7173595" cy="33845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algn="just"/>
            <a:r>
              <a:rPr lang="zh-CN" altLang="en-US" sz="2200" b="1" spc="1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r>
              <a:rPr lang="en-US" altLang="zh-CN" sz="2200" b="1" i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A</a:t>
            </a:r>
            <a:r>
              <a:rPr lang="zh-CN" altLang="en-US" sz="2200" b="1" spc="1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的秩</a:t>
            </a:r>
            <a:r>
              <a:rPr lang="en-US" altLang="zh-CN" sz="2200" b="1" i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R</a:t>
            </a:r>
            <a:r>
              <a:rPr lang="en-US" altLang="zh-CN" sz="2200" b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(</a:t>
            </a:r>
            <a:r>
              <a:rPr lang="en-US" altLang="zh-CN" sz="2200" b="1" i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A</a:t>
            </a:r>
            <a:r>
              <a:rPr lang="en-US" altLang="zh-CN" sz="2200" b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)</a:t>
            </a:r>
            <a:r>
              <a:rPr lang="zh-CN" altLang="en-US" sz="2200" b="1" spc="1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-US" altLang="zh-CN" sz="2200" b="1" i="1" spc="100" dirty="0">
                <a:solidFill>
                  <a:srgbClr val="7030A0"/>
                </a:solidFill>
                <a:uFillTx/>
                <a:latin typeface="Times New Roman" panose="02020603050405020304" pitchFamily="18" charset="0"/>
              </a:rPr>
              <a:t>A</a:t>
            </a:r>
            <a:r>
              <a:rPr lang="zh-CN" sz="2200" b="1" spc="100" dirty="0">
                <a:solidFill>
                  <a:srgbClr val="7030A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200" b="1" spc="1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最高阶非零子式的阶数</a:t>
            </a:r>
            <a:r>
              <a:rPr lang="zh-CN" altLang="en-US" sz="2200" b="1" spc="100" dirty="0">
                <a:solidFill>
                  <a:srgbClr val="FF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</a:t>
            </a:r>
            <a:r>
              <a:rPr lang="zh-CN" altLang="en-US" sz="2200" b="1" spc="100" dirty="0">
                <a:solidFill>
                  <a:srgbClr val="FF0000"/>
                </a:solidFill>
                <a:uFillTx/>
                <a:latin typeface="Times New Roman" panose="02020603050405020304" pitchFamily="18" charset="0"/>
              </a:rPr>
              <a:t> </a:t>
            </a:r>
            <a:endParaRPr lang="zh-CN" altLang="en-US" sz="2200" b="1" spc="100" dirty="0">
              <a:solidFill>
                <a:srgbClr val="FF0000"/>
              </a:solidFill>
              <a:uFillTx/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1"/>
      <p:bldP spid="30" grpId="2"/>
      <p:bldP spid="6144" grpId="0" bldLvl="0" animBg="1"/>
      <p:bldP spid="6144" grpId="1" animBg="1"/>
      <p:bldP spid="6150" grpId="0"/>
      <p:bldP spid="615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39090" y="674915"/>
            <a:ext cx="11519535" cy="2042886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PA-102231"/>
          <p:cNvSpPr/>
          <p:nvPr>
            <p:custDataLst>
              <p:tags r:id="rId1"/>
            </p:custDataLst>
          </p:nvPr>
        </p:nvSpPr>
        <p:spPr>
          <a:xfrm>
            <a:off x="506730" y="2615566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88951" y="444018"/>
            <a:ext cx="2134507" cy="536575"/>
            <a:chOff x="6462443" y="604011"/>
            <a:chExt cx="1972177" cy="536575"/>
          </a:xfrm>
        </p:grpSpPr>
        <p:grpSp>
          <p:nvGrpSpPr>
            <p:cNvPr id="7" name="组合 6"/>
            <p:cNvGrpSpPr/>
            <p:nvPr/>
          </p:nvGrpSpPr>
          <p:grpSpPr>
            <a:xfrm>
              <a:off x="6462443" y="604011"/>
              <a:ext cx="1972177" cy="536575"/>
              <a:chOff x="6816658" y="604011"/>
              <a:chExt cx="1972177" cy="53657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6816658" y="604011"/>
                <a:ext cx="1972177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" name="Rectangle 31"/>
              <p:cNvSpPr>
                <a:spLocks noChangeArrowheads="1"/>
              </p:cNvSpPr>
              <p:nvPr/>
            </p:nvSpPr>
            <p:spPr bwMode="auto">
              <a:xfrm>
                <a:off x="7142067" y="641459"/>
                <a:ext cx="1522128" cy="4056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矩阵的秩</a:t>
                </a:r>
                <a:endParaRPr lang="zh-CN" altLang="en-US" sz="2400" b="1" spc="2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8" name="PA-102231"/>
            <p:cNvSpPr/>
            <p:nvPr>
              <p:custDataLst>
                <p:tags r:id="rId3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11" name="Text Box 15"/>
          <p:cNvSpPr txBox="1"/>
          <p:nvPr/>
        </p:nvSpPr>
        <p:spPr>
          <a:xfrm>
            <a:off x="1052830" y="1128939"/>
            <a:ext cx="10090150" cy="177228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584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设在矩阵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中有一个不等于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阶子式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且所有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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1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阶子式(如果存在的话)全等于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那么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D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称为矩阵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的最高阶非零子式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数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称为矩阵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的秩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Symbol" panose="05050102010706020507" pitchFamily="18" charset="2"/>
              </a:rPr>
              <a:t></a:t>
            </a:r>
            <a:r>
              <a:rPr lang="zh-CN" altLang="en-US" sz="2400" spc="100" dirty="0">
                <a:solidFill>
                  <a:srgbClr val="660066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华文中宋" panose="02010600040101010101" pitchFamily="2" charset="-122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记作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  <a:sym typeface="+mn-ea"/>
              </a:rPr>
              <a:t>并规定零矩阵的秩等于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+mn-ea"/>
              </a:rPr>
              <a:t> 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非零矩阵的秩大于</a:t>
            </a:r>
            <a:r>
              <a:rPr lang="zh-CN" altLang="en-US" sz="24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+mn-ea"/>
              </a:rPr>
              <a:t>等于1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endParaRPr lang="en-US" altLang="zh-CN" sz="2400" b="1" spc="100" dirty="0">
              <a:solidFill>
                <a:srgbClr val="660066"/>
              </a:solidFill>
              <a:uFillTx/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  <a:p>
            <a:pPr indent="5842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spc="100" dirty="0">
              <a:solidFill>
                <a:srgbClr val="660066"/>
              </a:solidFill>
              <a:uFillTx/>
              <a:latin typeface="Times New Roman" panose="02020603050405020304" pitchFamily="18" charset="0"/>
              <a:ea typeface="华文中宋" panose="02010600040101010101" pitchFamily="2" charset="-122"/>
              <a:cs typeface="华文中宋" panose="02010600040101010101" pitchFamily="2" charset="-122"/>
              <a:sym typeface="+mn-ea"/>
            </a:endParaRPr>
          </a:p>
        </p:txBody>
      </p:sp>
      <p:sp>
        <p:nvSpPr>
          <p:cNvPr id="13" name="圆角矩形 1"/>
          <p:cNvSpPr/>
          <p:nvPr/>
        </p:nvSpPr>
        <p:spPr>
          <a:xfrm>
            <a:off x="335915" y="3172252"/>
            <a:ext cx="11519535" cy="3241729"/>
          </a:xfrm>
          <a:prstGeom prst="roundRect">
            <a:avLst>
              <a:gd name="adj" fmla="val 3499"/>
            </a:avLst>
          </a:prstGeom>
          <a:solidFill>
            <a:schemeClr val="bg1"/>
          </a:solidFill>
          <a:ln>
            <a:solidFill>
              <a:srgbClr val="B882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PA-102231"/>
          <p:cNvSpPr/>
          <p:nvPr>
            <p:custDataLst>
              <p:tags r:id="rId4"/>
            </p:custDataLst>
          </p:nvPr>
        </p:nvSpPr>
        <p:spPr>
          <a:xfrm>
            <a:off x="503555" y="6311746"/>
            <a:ext cx="11219815" cy="102235"/>
          </a:xfrm>
          <a:prstGeom prst="rect">
            <a:avLst/>
          </a:pr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  <a:effectLst>
            <a:outerShdw blurRad="203200" dist="63500" dir="3000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>
                <a:solidFill>
                  <a:schemeClr val="bg1">
                    <a:lumMod val="95000"/>
                  </a:schemeClr>
                </a:solidFill>
              </a:ln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85777" y="2919523"/>
            <a:ext cx="2943223" cy="536575"/>
            <a:chOff x="6462443" y="604011"/>
            <a:chExt cx="2719390" cy="536575"/>
          </a:xfrm>
        </p:grpSpPr>
        <p:grpSp>
          <p:nvGrpSpPr>
            <p:cNvPr id="16" name="组合 15"/>
            <p:cNvGrpSpPr/>
            <p:nvPr/>
          </p:nvGrpSpPr>
          <p:grpSpPr>
            <a:xfrm>
              <a:off x="6462444" y="604011"/>
              <a:ext cx="2719389" cy="536575"/>
              <a:chOff x="6816659" y="604011"/>
              <a:chExt cx="2719389" cy="53657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816659" y="604011"/>
                <a:ext cx="2620165" cy="5365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355600" sx="102000" sy="102000" algn="ctr" rotWithShape="0">
                  <a:schemeClr val="bg1">
                    <a:lumMod val="50000"/>
                    <a:alpha val="3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Rectangle 31"/>
              <p:cNvSpPr>
                <a:spLocks noChangeArrowheads="1"/>
              </p:cNvSpPr>
              <p:nvPr/>
            </p:nvSpPr>
            <p:spPr bwMode="auto">
              <a:xfrm>
                <a:off x="7206234" y="652657"/>
                <a:ext cx="2329814" cy="405624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  <a:effectLst/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1pPr>
                <a:lvl2pPr marL="4572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2pPr>
                <a:lvl3pPr marL="9144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3pPr>
                <a:lvl4pPr marL="13716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4pPr>
                <a:lvl5pPr marL="1828800" algn="l" rtl="0" fontAlgn="base">
                  <a:lnSpc>
                    <a:spcPct val="12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600" kern="1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+mn-cs"/>
                  </a:defRPr>
                </a:lvl9pPr>
              </a:lstStyle>
              <a:p>
                <a:pPr algn="l">
                  <a:buFont typeface="Wingdings" panose="05000000000000000000" pitchFamily="2" charset="2"/>
                  <a:buChar char="v"/>
                </a:pPr>
                <a:r>
                  <a:rPr lang="zh-CN" altLang="en-US" sz="2400" b="1" spc="2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几个简单结论</a:t>
                </a:r>
                <a:endParaRPr lang="en-US" altLang="zh-CN" sz="2400" b="1" spc="2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17" name="PA-102231"/>
            <p:cNvSpPr/>
            <p:nvPr>
              <p:custDataLst>
                <p:tags r:id="rId5"/>
              </p:custDataLst>
            </p:nvPr>
          </p:nvSpPr>
          <p:spPr>
            <a:xfrm>
              <a:off x="6462443" y="698500"/>
              <a:ext cx="99224" cy="325967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  <a:effectLst>
              <a:outerShdw blurRad="203200" dist="63500" dir="3000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>
                  <a:solidFill>
                    <a:schemeClr val="bg1">
                      <a:lumMod val="95000"/>
                    </a:schemeClr>
                  </a:solidFill>
                </a:ln>
                <a:cs typeface="+mn-ea"/>
                <a:sym typeface="+mn-lt"/>
              </a:endParaRPr>
            </a:p>
          </p:txBody>
        </p:sp>
      </p:grpSp>
      <p:sp>
        <p:nvSpPr>
          <p:cNvPr id="20" name="Text Box 5"/>
          <p:cNvSpPr txBox="1"/>
          <p:nvPr/>
        </p:nvSpPr>
        <p:spPr>
          <a:xfrm>
            <a:off x="1052830" y="3575584"/>
            <a:ext cx="10090785" cy="1732975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 indent="5588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(1)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若矩阵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中有某个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阶子式不为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≥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s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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中所有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t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阶子式全为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则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  <a:p>
            <a:pPr indent="5588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(2)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若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为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矩阵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则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r>
              <a:rPr lang="en-US" altLang="zh-CN" sz="2400" spc="100" dirty="0">
                <a:solidFill>
                  <a:srgbClr val="660066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Tempus Sans ITC" panose="04020404030D07020202" charset="0"/>
                <a:sym typeface="Symbol" panose="05050102010706020507" pitchFamily="18" charset="2"/>
              </a:rPr>
              <a:t>≤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spc="100" dirty="0">
                <a:solidFill>
                  <a:srgbClr val="660066"/>
                </a:solidFill>
                <a:uFillTx/>
                <a:latin typeface="宋体" panose="02010600030101010101" pitchFamily="2" charset="-122"/>
                <a:ea typeface="宋体" panose="02010600030101010101" pitchFamily="2" charset="-122"/>
                <a:cs typeface="Tempus Sans ITC" panose="04020404030D07020202" charset="0"/>
                <a:sym typeface="Symbol" panose="05050102010706020507" pitchFamily="18" charset="2"/>
              </a:rPr>
              <a:t>≤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min{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}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;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  <a:p>
            <a:pPr indent="55880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(3)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baseline="30000" dirty="0">
                <a:solidFill>
                  <a:srgbClr val="660066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" name="Text Box 5"/>
          <p:cNvSpPr txBox="1"/>
          <p:nvPr/>
        </p:nvSpPr>
        <p:spPr>
          <a:xfrm>
            <a:off x="1612899" y="5303971"/>
            <a:ext cx="10075545" cy="847476"/>
          </a:xfrm>
          <a:prstGeom prst="rect">
            <a:avLst/>
          </a:prstGeom>
          <a:noFill/>
          <a:ln w="38100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(4)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对于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n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阶矩阵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当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时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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当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|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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时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660066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</a:t>
            </a:r>
            <a:r>
              <a:rPr lang="en-US" altLang="zh-CN" sz="2400" i="1" dirty="0">
                <a:solidFill>
                  <a:srgbClr val="660066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en-US" altLang="zh-CN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  </a:t>
            </a:r>
            <a:endParaRPr lang="en-US" altLang="zh-CN" sz="2400" dirty="0">
              <a:solidFill>
                <a:srgbClr val="660066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可逆矩阵又称为</a:t>
            </a:r>
            <a:r>
              <a:rPr kumimoji="1" lang="zh-CN" altLang="en-US" sz="2400" spc="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满秩矩阵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</a:t>
            </a:r>
            <a:r>
              <a:rPr lang="zh-CN" altLang="en-US" sz="2400" dirty="0">
                <a:solidFill>
                  <a:srgbClr val="660066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不可逆矩阵</a:t>
            </a:r>
            <a:r>
              <a:rPr kumimoji="1" lang="en-US" altLang="zh-CN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(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奇异矩阵</a:t>
            </a:r>
            <a:r>
              <a:rPr kumimoji="1" lang="en-US" altLang="zh-CN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)</a:t>
            </a:r>
            <a:r>
              <a:rPr kumimoji="1" lang="zh-CN" altLang="en-US" sz="2400" spc="200" dirty="0">
                <a:solidFill>
                  <a:srgbClr val="660066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又称为</a:t>
            </a:r>
            <a:r>
              <a:rPr kumimoji="1" lang="zh-CN" altLang="en-US" sz="2400" spc="200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降秩矩阵</a:t>
            </a:r>
            <a:r>
              <a:rPr lang="zh-CN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</a:t>
            </a:r>
            <a:r>
              <a:rPr lang="zh-CN" altLang="en-US" sz="2400" dirty="0">
                <a:latin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9"/>
          <p:cNvSpPr>
            <a:spLocks noGrp="1" noChangeArrowheads="1"/>
          </p:cNvSpPr>
          <p:nvPr>
            <p:ph type="title"/>
          </p:nvPr>
        </p:nvSpPr>
        <p:spPr>
          <a:xfrm>
            <a:off x="330200" y="446405"/>
            <a:ext cx="10972800" cy="13716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zh-CN" altLang="en-US" dirty="0" smtClean="0">
                <a:solidFill>
                  <a:srgbClr val="7030A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矩阵的秩的计算</a:t>
            </a:r>
            <a:endParaRPr lang="zh-CN" altLang="en-US" dirty="0" smtClean="0">
              <a:solidFill>
                <a:srgbClr val="7030A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6387" name="Rectangle 10"/>
          <p:cNvSpPr>
            <a:spLocks noChangeArrowheads="1"/>
          </p:cNvSpPr>
          <p:nvPr/>
        </p:nvSpPr>
        <p:spPr bwMode="auto">
          <a:xfrm>
            <a:off x="1981200" y="1817688"/>
            <a:ext cx="8229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</a:rPr>
              <a:t>例：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求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矩阵 </a:t>
            </a:r>
            <a:r>
              <a:rPr kumimoji="1" lang="en-US" altLang="zh-CN" sz="2400" b="1" i="1" dirty="0" smtClean="0">
                <a:solidFill>
                  <a:srgbClr val="000000"/>
                </a:solidFill>
              </a:rPr>
              <a:t>A</a:t>
            </a:r>
            <a:r>
              <a:rPr kumimoji="1" lang="en-US" altLang="zh-CN" sz="2400" b="1" dirty="0" smtClean="0">
                <a:solidFill>
                  <a:srgbClr val="00000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000000"/>
                </a:solidFill>
              </a:rPr>
              <a:t>的秩，其中                                               ．</a:t>
            </a:r>
            <a:endParaRPr kumimoji="1" lang="zh-CN" altLang="en-US" sz="2400" b="1" dirty="0" smtClean="0">
              <a:solidFill>
                <a:srgbClr val="000000"/>
              </a:solidFill>
            </a:endParaRPr>
          </a:p>
        </p:txBody>
      </p:sp>
      <p:graphicFrame>
        <p:nvGraphicFramePr>
          <p:cNvPr id="16388" name="Object 11"/>
          <p:cNvGraphicFramePr>
            <a:graphicFrameLocks noChangeAspect="1"/>
          </p:cNvGraphicFramePr>
          <p:nvPr/>
        </p:nvGraphicFramePr>
        <p:xfrm>
          <a:off x="5472113" y="1143000"/>
          <a:ext cx="3533775" cy="185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7" name="Equation" r:id="rId1" imgW="42367200" imgH="22250400" progId="Equation.DSMT4">
                  <p:embed/>
                </p:oleObj>
              </mc:Choice>
              <mc:Fallback>
                <p:oleObj name="Equation" r:id="rId1" imgW="42367200" imgH="22250400" progId="Equation.DSMT4">
                  <p:embed/>
                  <p:pic>
                    <p:nvPicPr>
                      <p:cNvPr id="0" name="图片 4505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472113" y="1143000"/>
                        <a:ext cx="3533775" cy="18557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3" name="Text Box 13"/>
          <p:cNvSpPr txBox="1">
            <a:spLocks noChangeArrowheads="1"/>
          </p:cNvSpPr>
          <p:nvPr/>
        </p:nvSpPr>
        <p:spPr bwMode="auto">
          <a:xfrm>
            <a:off x="1981200" y="3790950"/>
            <a:ext cx="6042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FF"/>
                </a:solidFill>
                <a:latin typeface="Times New Roman" panose="02020603050405020304" pitchFamily="18" charset="0"/>
              </a:rPr>
              <a:t>分析：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在</a:t>
            </a:r>
            <a:r>
              <a:rPr lang="zh-CN" altLang="en-US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中，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2 </a:t>
            </a: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阶子式                          </a:t>
            </a:r>
            <a:r>
              <a:rPr kumimoji="1"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．   </a:t>
            </a:r>
            <a:endParaRPr kumimoji="1" lang="zh-CN" altLang="en-US" sz="240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5614" name="Object 14"/>
          <p:cNvGraphicFramePr>
            <a:graphicFrameLocks noChangeAspect="1"/>
          </p:cNvGraphicFramePr>
          <p:nvPr/>
        </p:nvGraphicFramePr>
        <p:xfrm>
          <a:off x="5486400" y="3549650"/>
          <a:ext cx="18288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8" name="Equation" r:id="rId3" imgW="21945600" imgH="11277600" progId="Equation.DSMT4">
                  <p:embed/>
                </p:oleObj>
              </mc:Choice>
              <mc:Fallback>
                <p:oleObj name="Equation" r:id="rId3" imgW="21945600" imgH="11277600" progId="Equation.DSMT4">
                  <p:embed/>
                  <p:pic>
                    <p:nvPicPr>
                      <p:cNvPr id="0" name="图片 45057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6400" y="3549650"/>
                        <a:ext cx="1828800" cy="9398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6" name="Text Box 16"/>
          <p:cNvSpPr txBox="1">
            <a:spLocks noChangeArrowheads="1"/>
          </p:cNvSpPr>
          <p:nvPr/>
        </p:nvSpPr>
        <p:spPr bwMode="auto">
          <a:xfrm>
            <a:off x="1981200" y="4648200"/>
            <a:ext cx="8382000" cy="97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3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阶子式共有                 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个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，</a:t>
            </a:r>
            <a:endParaRPr lang="zh-CN" altLang="en-US" sz="24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fontAlgn="base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要从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40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个子式中找出一个非零子式是比较麻烦的．</a:t>
            </a:r>
            <a:endParaRPr kumimoji="1" lang="zh-CN" altLang="en-US" sz="2400" dirty="0" smtClean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5617" name="Object 17"/>
          <p:cNvGraphicFramePr>
            <a:graphicFrameLocks noChangeAspect="1"/>
          </p:cNvGraphicFramePr>
          <p:nvPr/>
        </p:nvGraphicFramePr>
        <p:xfrm>
          <a:off x="4532313" y="4679950"/>
          <a:ext cx="1397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59" name="Equation" r:id="rId5" imgW="16764000" imgH="5791200" progId="Equation.DSMT4">
                  <p:embed/>
                </p:oleObj>
              </mc:Choice>
              <mc:Fallback>
                <p:oleObj name="Equation" r:id="rId5" imgW="16764000" imgH="5791200" progId="Equation.DSMT4">
                  <p:embed/>
                  <p:pic>
                    <p:nvPicPr>
                      <p:cNvPr id="0" name="图片 45058"/>
                      <p:cNvPicPr>
                        <a:picLocks noChangeAspect="1"/>
                      </p:cNvPicPr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32313" y="4679950"/>
                        <a:ext cx="1397000" cy="4826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图文框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6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13" grpId="0"/>
      <p:bldP spid="256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4540027" y="1343025"/>
            <a:ext cx="304800" cy="3048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5059140" y="1800225"/>
            <a:ext cx="304800" cy="3048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6092602" y="2271713"/>
            <a:ext cx="304800" cy="304800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4341" name="Rectangle 2"/>
          <p:cNvSpPr>
            <a:spLocks noChangeArrowheads="1"/>
          </p:cNvSpPr>
          <p:nvPr/>
        </p:nvSpPr>
        <p:spPr bwMode="auto">
          <a:xfrm>
            <a:off x="1981200" y="519113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0007D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7030A0"/>
                </a:solidFill>
              </a:rPr>
              <a:t>引例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2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7030A0"/>
                </a:solidFill>
              </a:rPr>
              <a:t>：求矩阵 </a:t>
            </a:r>
            <a:r>
              <a:rPr kumimoji="1" lang="en-US" altLang="zh-CN" sz="2400" b="1" i="1" dirty="0" smtClean="0">
                <a:solidFill>
                  <a:srgbClr val="7030A0"/>
                </a:solidFill>
              </a:rPr>
              <a:t>B</a:t>
            </a:r>
            <a:r>
              <a:rPr kumimoji="1" lang="en-US" altLang="zh-CN" sz="2400" b="1" dirty="0" smtClean="0">
                <a:solidFill>
                  <a:srgbClr val="7030A0"/>
                </a:solidFill>
              </a:rPr>
              <a:t> </a:t>
            </a:r>
            <a:r>
              <a:rPr kumimoji="1" lang="zh-CN" altLang="en-US" sz="2400" b="1" dirty="0" smtClean="0">
                <a:solidFill>
                  <a:srgbClr val="7030A0"/>
                </a:solidFill>
              </a:rPr>
              <a:t>的秩，其中</a:t>
            </a:r>
            <a:endParaRPr kumimoji="1" lang="zh-CN" altLang="en-US" sz="2400" b="1" dirty="0" smtClean="0">
              <a:solidFill>
                <a:srgbClr val="7030A0"/>
              </a:solidFill>
            </a:endParaRP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1981200" y="3276600"/>
            <a:ext cx="8231188" cy="97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解：</a:t>
            </a:r>
            <a:r>
              <a:rPr lang="zh-CN" altLang="zh-CN" sz="2400" i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B</a:t>
            </a:r>
            <a:r>
              <a:rPr lang="zh-CN" altLang="zh-CN" sz="24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 是一个行阶梯形矩阵，其非零行有 3 行，因此其 4 阶子式全为零</a:t>
            </a:r>
            <a:r>
              <a:rPr kumimoji="1" lang="zh-CN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．</a:t>
            </a:r>
            <a:endParaRPr kumimoji="1" lang="zh-CN" altLang="en-US" sz="2400" dirty="0" smtClean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3" name="Text Box 7"/>
          <p:cNvSpPr txBox="1">
            <a:spLocks noChangeArrowheads="1"/>
          </p:cNvSpPr>
          <p:nvPr/>
        </p:nvSpPr>
        <p:spPr bwMode="auto">
          <a:xfrm>
            <a:off x="1981200" y="4294188"/>
            <a:ext cx="85074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smtClean="0">
                <a:solidFill>
                  <a:srgbClr val="7030A0"/>
                </a:solidFill>
                <a:latin typeface="Times New Roman" panose="02020603050405020304" pitchFamily="18" charset="0"/>
              </a:rPr>
              <a:t>以非零行的第一个非零元为对角元的 </a:t>
            </a:r>
            <a:r>
              <a:rPr kumimoji="1" lang="en-US" altLang="zh-CN" sz="2400" smtClean="0">
                <a:solidFill>
                  <a:srgbClr val="7030A0"/>
                </a:solidFill>
                <a:latin typeface="Times New Roman" panose="02020603050405020304" pitchFamily="18" charset="0"/>
              </a:rPr>
              <a:t>3 </a:t>
            </a:r>
            <a:r>
              <a:rPr kumimoji="1" lang="zh-CN" altLang="en-US" sz="2400" smtClean="0">
                <a:solidFill>
                  <a:srgbClr val="7030A0"/>
                </a:solidFill>
                <a:latin typeface="Times New Roman" panose="02020603050405020304" pitchFamily="18" charset="0"/>
              </a:rPr>
              <a:t>阶子式 </a:t>
            </a:r>
            <a:endParaRPr kumimoji="1" lang="zh-CN" altLang="en-US" sz="2400" smtClean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" name="Group 21"/>
          <p:cNvGrpSpPr/>
          <p:nvPr/>
        </p:nvGrpSpPr>
        <p:grpSpPr bwMode="auto">
          <a:xfrm>
            <a:off x="4463827" y="1665288"/>
            <a:ext cx="2663825" cy="944562"/>
            <a:chOff x="2688" y="1049"/>
            <a:chExt cx="1678" cy="595"/>
          </a:xfrm>
        </p:grpSpPr>
        <p:sp>
          <p:nvSpPr>
            <p:cNvPr id="14356" name="Line 9"/>
            <p:cNvSpPr>
              <a:spLocks noChangeShapeType="1"/>
            </p:cNvSpPr>
            <p:nvPr/>
          </p:nvSpPr>
          <p:spPr bwMode="auto">
            <a:xfrm>
              <a:off x="2688" y="1056"/>
              <a:ext cx="29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57" name="Line 10"/>
            <p:cNvSpPr>
              <a:spLocks noChangeShapeType="1"/>
            </p:cNvSpPr>
            <p:nvPr/>
          </p:nvSpPr>
          <p:spPr bwMode="auto">
            <a:xfrm>
              <a:off x="2983" y="1049"/>
              <a:ext cx="0" cy="29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58" name="Line 11"/>
            <p:cNvSpPr>
              <a:spLocks noChangeShapeType="1"/>
            </p:cNvSpPr>
            <p:nvPr/>
          </p:nvSpPr>
          <p:spPr bwMode="auto">
            <a:xfrm>
              <a:off x="2983" y="1344"/>
              <a:ext cx="635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59" name="Line 12"/>
            <p:cNvSpPr>
              <a:spLocks noChangeShapeType="1"/>
            </p:cNvSpPr>
            <p:nvPr/>
          </p:nvSpPr>
          <p:spPr bwMode="auto">
            <a:xfrm>
              <a:off x="3618" y="1349"/>
              <a:ext cx="0" cy="29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360" name="Line 13"/>
            <p:cNvSpPr>
              <a:spLocks noChangeShapeType="1"/>
            </p:cNvSpPr>
            <p:nvPr/>
          </p:nvSpPr>
          <p:spPr bwMode="auto">
            <a:xfrm>
              <a:off x="3618" y="1644"/>
              <a:ext cx="748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smtClean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24600" name="Object 24"/>
          <p:cNvGraphicFramePr>
            <a:graphicFrameLocks noChangeAspect="1"/>
          </p:cNvGraphicFramePr>
          <p:nvPr/>
        </p:nvGraphicFramePr>
        <p:xfrm>
          <a:off x="1981200" y="4959350"/>
          <a:ext cx="2633663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1" name="Equation" r:id="rId1" imgW="31699200" imgH="16764000" progId="Equation.DSMT4">
                  <p:embed/>
                </p:oleObj>
              </mc:Choice>
              <mc:Fallback>
                <p:oleObj name="Equation" r:id="rId1" imgW="31699200" imgH="16764000" progId="Equation.DSMT4">
                  <p:embed/>
                  <p:pic>
                    <p:nvPicPr>
                      <p:cNvPr id="0" name="图片 46080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81200" y="4959350"/>
                        <a:ext cx="2633663" cy="13922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01" name="Text Box 25"/>
          <p:cNvSpPr txBox="1">
            <a:spLocks noChangeArrowheads="1"/>
          </p:cNvSpPr>
          <p:nvPr/>
        </p:nvSpPr>
        <p:spPr bwMode="auto">
          <a:xfrm>
            <a:off x="4495800" y="5426075"/>
            <a:ext cx="27781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，因此 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</a:rPr>
              <a:t>) = 3 </a:t>
            </a:r>
            <a:r>
              <a:rPr kumimoji="1" lang="zh-CN" altLang="en-US" smtClean="0">
                <a:solidFill>
                  <a:srgbClr val="000000"/>
                </a:solidFill>
              </a:rPr>
              <a:t>．</a:t>
            </a:r>
            <a:endParaRPr kumimoji="1" lang="zh-CN" altLang="en-US" smtClean="0">
              <a:solidFill>
                <a:srgbClr val="000000"/>
              </a:solidFill>
            </a:endParaRPr>
          </a:p>
        </p:txBody>
      </p:sp>
      <p:sp>
        <p:nvSpPr>
          <p:cNvPr id="24602" name="Line 26"/>
          <p:cNvSpPr>
            <a:spLocks noChangeShapeType="1"/>
          </p:cNvSpPr>
          <p:nvPr/>
        </p:nvSpPr>
        <p:spPr bwMode="auto">
          <a:xfrm>
            <a:off x="4463827" y="1524000"/>
            <a:ext cx="2667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603" name="Line 27"/>
          <p:cNvSpPr>
            <a:spLocks noChangeShapeType="1"/>
          </p:cNvSpPr>
          <p:nvPr/>
        </p:nvSpPr>
        <p:spPr bwMode="auto">
          <a:xfrm>
            <a:off x="4463827" y="1981200"/>
            <a:ext cx="2667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604" name="Line 28"/>
          <p:cNvSpPr>
            <a:spLocks noChangeShapeType="1"/>
          </p:cNvSpPr>
          <p:nvPr/>
        </p:nvSpPr>
        <p:spPr bwMode="auto">
          <a:xfrm>
            <a:off x="4463827" y="2438400"/>
            <a:ext cx="2667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605" name="Line 29"/>
          <p:cNvSpPr>
            <a:spLocks noChangeShapeType="1"/>
          </p:cNvSpPr>
          <p:nvPr/>
        </p:nvSpPr>
        <p:spPr bwMode="auto">
          <a:xfrm>
            <a:off x="4692427" y="1371600"/>
            <a:ext cx="0" cy="167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606" name="Line 30"/>
          <p:cNvSpPr>
            <a:spLocks noChangeShapeType="1"/>
          </p:cNvSpPr>
          <p:nvPr/>
        </p:nvSpPr>
        <p:spPr bwMode="auto">
          <a:xfrm>
            <a:off x="5192490" y="1371600"/>
            <a:ext cx="0" cy="167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607" name="Line 31"/>
          <p:cNvSpPr>
            <a:spLocks noChangeShapeType="1"/>
          </p:cNvSpPr>
          <p:nvPr/>
        </p:nvSpPr>
        <p:spPr bwMode="auto">
          <a:xfrm>
            <a:off x="6216427" y="1371600"/>
            <a:ext cx="0" cy="16764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b="1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4608" name="AutoShape 32"/>
          <p:cNvSpPr>
            <a:spLocks noChangeArrowheads="1"/>
          </p:cNvSpPr>
          <p:nvPr/>
        </p:nvSpPr>
        <p:spPr bwMode="auto">
          <a:xfrm>
            <a:off x="7967663" y="4868863"/>
            <a:ext cx="2555875" cy="1800225"/>
          </a:xfrm>
          <a:prstGeom prst="cloudCallout">
            <a:avLst>
              <a:gd name="adj1" fmla="val -71306"/>
              <a:gd name="adj2" fmla="val 43472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 smtClean="0">
                <a:solidFill>
                  <a:srgbClr val="000000"/>
                </a:solidFill>
                <a:latin typeface="楷体_GB2312" pitchFamily="49" charset="-122"/>
              </a:rPr>
              <a:t>还存在其它</a:t>
            </a:r>
            <a:r>
              <a:rPr kumimoji="1" lang="en-US" altLang="zh-CN" sz="2400" b="1" smtClean="0">
                <a:solidFill>
                  <a:srgbClr val="000000"/>
                </a:solidFill>
              </a:rPr>
              <a:t>3 </a:t>
            </a:r>
            <a:r>
              <a:rPr kumimoji="1" lang="zh-CN" altLang="en-US" sz="2400" b="1" smtClean="0">
                <a:solidFill>
                  <a:srgbClr val="000000"/>
                </a:solidFill>
                <a:latin typeface="楷体_GB2312" pitchFamily="49" charset="-122"/>
              </a:rPr>
              <a:t>阶非零子式吗？</a:t>
            </a:r>
            <a:endParaRPr kumimoji="1" lang="zh-CN" altLang="en-US" sz="2400" b="1" smtClean="0">
              <a:solidFill>
                <a:srgbClr val="000000"/>
              </a:solidFill>
              <a:latin typeface="楷体_GB2312" pitchFamily="49" charset="-122"/>
            </a:endParaRPr>
          </a:p>
        </p:txBody>
      </p:sp>
      <p:graphicFrame>
        <p:nvGraphicFramePr>
          <p:cNvPr id="14355" name="Object 23"/>
          <p:cNvGraphicFramePr>
            <a:graphicFrameLocks noChangeAspect="1"/>
          </p:cNvGraphicFramePr>
          <p:nvPr/>
        </p:nvGraphicFramePr>
        <p:xfrm>
          <a:off x="3863752" y="1274763"/>
          <a:ext cx="3343275" cy="184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2" name="Equation" r:id="rId3" imgW="40233600" imgH="22250400" progId="Equation.DSMT4">
                  <p:embed/>
                </p:oleObj>
              </mc:Choice>
              <mc:Fallback>
                <p:oleObj name="Equation" r:id="rId3" imgW="40233600" imgH="22250400" progId="Equation.DSMT4">
                  <p:embed/>
                  <p:pic>
                    <p:nvPicPr>
                      <p:cNvPr id="0" name="图片 46081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63752" y="1274763"/>
                        <a:ext cx="3343275" cy="184943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图文框 7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4461"/>
            </a:avLst>
          </a:prstGeom>
          <a:gradFill flip="none" rotWithShape="1">
            <a:gsLst>
              <a:gs pos="70000">
                <a:srgbClr val="9383C1"/>
              </a:gs>
              <a:gs pos="54000">
                <a:srgbClr val="A678B8"/>
              </a:gs>
              <a:gs pos="20000">
                <a:srgbClr val="786DCE"/>
              </a:gs>
              <a:gs pos="100000">
                <a:srgbClr val="42B3E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0" algn="ctr"/>
            <a:endParaRPr lang="zh-CN" altLang="en-US">
              <a:latin typeface="字魂36号-正文宋楷" panose="00000500000000000000" pitchFamily="2" charset="-122"/>
              <a:ea typeface="字魂36号-正文宋楷" panose="00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4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8" dur="500"/>
                                        <p:tgtEl>
                                          <p:spTgt spid="24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3" dur="500"/>
                                        <p:tgtEl>
                                          <p:spTgt spid="24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4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2" grpId="0" bldLvl="0" animBg="1"/>
      <p:bldP spid="24593" grpId="0" bldLvl="0" animBg="1"/>
      <p:bldP spid="24594" grpId="0" bldLvl="0" animBg="1"/>
      <p:bldP spid="24581" grpId="0" build="allAtOnce"/>
      <p:bldP spid="24583" grpId="0" autoUpdateAnimBg="0"/>
      <p:bldP spid="24601" grpId="0" autoUpdateAnimBg="0"/>
      <p:bldP spid="24602" grpId="0" bldLvl="0" animBg="1"/>
      <p:bldP spid="24603" grpId="0" bldLvl="0" animBg="1"/>
      <p:bldP spid="24604" grpId="0" bldLvl="0" animBg="1"/>
      <p:bldP spid="24605" grpId="0" bldLvl="0" animBg="1"/>
      <p:bldP spid="24606" grpId="0" bldLvl="0" animBg="1"/>
      <p:bldP spid="24607" grpId="0" bldLvl="0" animBg="1"/>
      <p:bldP spid="24608" grpId="0" bldLvl="0" animBg="1" autoUpdateAnimBg="0"/>
    </p:bldLst>
  </p:timing>
</p:sld>
</file>

<file path=ppt/tags/tag1.xml><?xml version="1.0" encoding="utf-8"?>
<p:tagLst xmlns:p="http://schemas.openxmlformats.org/presentationml/2006/main">
  <p:tag name="PA" val="v5.2.9"/>
</p:tagLst>
</file>

<file path=ppt/tags/tag10.xml><?xml version="1.0" encoding="utf-8"?>
<p:tagLst xmlns:p="http://schemas.openxmlformats.org/presentationml/2006/main">
  <p:tag name="PA" val="v5.2.9"/>
</p:tagLst>
</file>

<file path=ppt/tags/tag11.xml><?xml version="1.0" encoding="utf-8"?>
<p:tagLst xmlns:p="http://schemas.openxmlformats.org/presentationml/2006/main">
  <p:tag name="PA" val="v5.2.9"/>
</p:tagLst>
</file>

<file path=ppt/tags/tag12.xml><?xml version="1.0" encoding="utf-8"?>
<p:tagLst xmlns:p="http://schemas.openxmlformats.org/presentationml/2006/main">
  <p:tag name="PA" val="v5.2.9"/>
</p:tagLst>
</file>

<file path=ppt/tags/tag13.xml><?xml version="1.0" encoding="utf-8"?>
<p:tagLst xmlns:p="http://schemas.openxmlformats.org/presentationml/2006/main">
  <p:tag name="PA" val="v5.2.9"/>
</p:tagLst>
</file>

<file path=ppt/tags/tag14.xml><?xml version="1.0" encoding="utf-8"?>
<p:tagLst xmlns:p="http://schemas.openxmlformats.org/presentationml/2006/main">
  <p:tag name="PA" val="v5.2.9"/>
</p:tagLst>
</file>

<file path=ppt/tags/tag15.xml><?xml version="1.0" encoding="utf-8"?>
<p:tagLst xmlns:p="http://schemas.openxmlformats.org/presentationml/2006/main">
  <p:tag name="PA" val="v5.2.9"/>
</p:tagLst>
</file>

<file path=ppt/tags/tag16.xml><?xml version="1.0" encoding="utf-8"?>
<p:tagLst xmlns:p="http://schemas.openxmlformats.org/presentationml/2006/main">
  <p:tag name="PA" val="v5.2.9"/>
</p:tagLst>
</file>

<file path=ppt/tags/tag17.xml><?xml version="1.0" encoding="utf-8"?>
<p:tagLst xmlns:p="http://schemas.openxmlformats.org/presentationml/2006/main">
  <p:tag name="PA" val="v5.2.9"/>
</p:tagLst>
</file>

<file path=ppt/tags/tag18.xml><?xml version="1.0" encoding="utf-8"?>
<p:tagLst xmlns:p="http://schemas.openxmlformats.org/presentationml/2006/main">
  <p:tag name="PA" val="v5.2.9"/>
</p:tagLst>
</file>

<file path=ppt/tags/tag19.xml><?xml version="1.0" encoding="utf-8"?>
<p:tagLst xmlns:p="http://schemas.openxmlformats.org/presentationml/2006/main">
  <p:tag name="PA" val="v5.2.9"/>
</p:tagLst>
</file>

<file path=ppt/tags/tag2.xml><?xml version="1.0" encoding="utf-8"?>
<p:tagLst xmlns:p="http://schemas.openxmlformats.org/presentationml/2006/main">
  <p:tag name="PA" val="v5.2.9"/>
</p:tagLst>
</file>

<file path=ppt/tags/tag20.xml><?xml version="1.0" encoding="utf-8"?>
<p:tagLst xmlns:p="http://schemas.openxmlformats.org/presentationml/2006/main">
  <p:tag name="PA" val="v5.2.9"/>
</p:tagLst>
</file>

<file path=ppt/tags/tag21.xml><?xml version="1.0" encoding="utf-8"?>
<p:tagLst xmlns:p="http://schemas.openxmlformats.org/presentationml/2006/main">
  <p:tag name="PA" val="v5.2.9"/>
</p:tagLst>
</file>

<file path=ppt/tags/tag22.xml><?xml version="1.0" encoding="utf-8"?>
<p:tagLst xmlns:p="http://schemas.openxmlformats.org/presentationml/2006/main">
  <p:tag name="PA" val="v5.2.9"/>
</p:tagLst>
</file>

<file path=ppt/tags/tag23.xml><?xml version="1.0" encoding="utf-8"?>
<p:tagLst xmlns:p="http://schemas.openxmlformats.org/presentationml/2006/main">
  <p:tag name="PA" val="v5.2.9"/>
</p:tagLst>
</file>

<file path=ppt/tags/tag24.xml><?xml version="1.0" encoding="utf-8"?>
<p:tagLst xmlns:p="http://schemas.openxmlformats.org/presentationml/2006/main">
  <p:tag name="PA" val="v5.2.9"/>
</p:tagLst>
</file>

<file path=ppt/tags/tag25.xml><?xml version="1.0" encoding="utf-8"?>
<p:tagLst xmlns:p="http://schemas.openxmlformats.org/presentationml/2006/main">
  <p:tag name="PA" val="v5.2.9"/>
</p:tagLst>
</file>

<file path=ppt/tags/tag26.xml><?xml version="1.0" encoding="utf-8"?>
<p:tagLst xmlns:p="http://schemas.openxmlformats.org/presentationml/2006/main">
  <p:tag name="PA" val="v5.2.9"/>
</p:tagLst>
</file>

<file path=ppt/tags/tag27.xml><?xml version="1.0" encoding="utf-8"?>
<p:tagLst xmlns:p="http://schemas.openxmlformats.org/presentationml/2006/main">
  <p:tag name="PA" val="v5.2.9"/>
</p:tagLst>
</file>

<file path=ppt/tags/tag28.xml><?xml version="1.0" encoding="utf-8"?>
<p:tagLst xmlns:p="http://schemas.openxmlformats.org/presentationml/2006/main">
  <p:tag name="PA" val="v5.2.9"/>
</p:tagLst>
</file>

<file path=ppt/tags/tag29.xml><?xml version="1.0" encoding="utf-8"?>
<p:tagLst xmlns:p="http://schemas.openxmlformats.org/presentationml/2006/main">
  <p:tag name="PA" val="v5.2.9"/>
</p:tagLst>
</file>

<file path=ppt/tags/tag3.xml><?xml version="1.0" encoding="utf-8"?>
<p:tagLst xmlns:p="http://schemas.openxmlformats.org/presentationml/2006/main">
  <p:tag name="PA" val="v5.2.9"/>
</p:tagLst>
</file>

<file path=ppt/tags/tag30.xml><?xml version="1.0" encoding="utf-8"?>
<p:tagLst xmlns:p="http://schemas.openxmlformats.org/presentationml/2006/main">
  <p:tag name="PA" val="v5.2.9"/>
</p:tagLst>
</file>

<file path=ppt/tags/tag31.xml><?xml version="1.0" encoding="utf-8"?>
<p:tagLst xmlns:p="http://schemas.openxmlformats.org/presentationml/2006/main">
  <p:tag name="PA" val="v5.2.9"/>
</p:tagLst>
</file>

<file path=ppt/tags/tag32.xml><?xml version="1.0" encoding="utf-8"?>
<p:tagLst xmlns:p="http://schemas.openxmlformats.org/presentationml/2006/main">
  <p:tag name="PA" val="v5.2.9"/>
</p:tagLst>
</file>

<file path=ppt/tags/tag33.xml><?xml version="1.0" encoding="utf-8"?>
<p:tagLst xmlns:p="http://schemas.openxmlformats.org/presentationml/2006/main">
  <p:tag name="PA" val="v5.2.9"/>
</p:tagLst>
</file>

<file path=ppt/tags/tag34.xml><?xml version="1.0" encoding="utf-8"?>
<p:tagLst xmlns:p="http://schemas.openxmlformats.org/presentationml/2006/main">
  <p:tag name="PA" val="v5.2.9"/>
</p:tagLst>
</file>

<file path=ppt/tags/tag35.xml><?xml version="1.0" encoding="utf-8"?>
<p:tagLst xmlns:p="http://schemas.openxmlformats.org/presentationml/2006/main">
  <p:tag name="PA" val="v5.2.9"/>
</p:tagLst>
</file>

<file path=ppt/tags/tag36.xml><?xml version="1.0" encoding="utf-8"?>
<p:tagLst xmlns:p="http://schemas.openxmlformats.org/presentationml/2006/main">
  <p:tag name="PA" val="v5.2.9"/>
</p:tagLst>
</file>

<file path=ppt/tags/tag37.xml><?xml version="1.0" encoding="utf-8"?>
<p:tagLst xmlns:p="http://schemas.openxmlformats.org/presentationml/2006/main">
  <p:tag name="PA" val="v5.2.9"/>
</p:tagLst>
</file>

<file path=ppt/tags/tag38.xml><?xml version="1.0" encoding="utf-8"?>
<p:tagLst xmlns:p="http://schemas.openxmlformats.org/presentationml/2006/main">
  <p:tag name="PA" val="v5.2.9"/>
</p:tagLst>
</file>

<file path=ppt/tags/tag39.xml><?xml version="1.0" encoding="utf-8"?>
<p:tagLst xmlns:p="http://schemas.openxmlformats.org/presentationml/2006/main">
  <p:tag name="PA" val="v5.2.9"/>
</p:tagLst>
</file>

<file path=ppt/tags/tag4.xml><?xml version="1.0" encoding="utf-8"?>
<p:tagLst xmlns:p="http://schemas.openxmlformats.org/presentationml/2006/main">
  <p:tag name="PA" val="v5.2.9"/>
</p:tagLst>
</file>

<file path=ppt/tags/tag40.xml><?xml version="1.0" encoding="utf-8"?>
<p:tagLst xmlns:p="http://schemas.openxmlformats.org/presentationml/2006/main">
  <p:tag name="PA" val="v5.2.9"/>
</p:tagLst>
</file>

<file path=ppt/tags/tag41.xml><?xml version="1.0" encoding="utf-8"?>
<p:tagLst xmlns:p="http://schemas.openxmlformats.org/presentationml/2006/main">
  <p:tag name="PA" val="v5.2.9"/>
</p:tagLst>
</file>

<file path=ppt/tags/tag42.xml><?xml version="1.0" encoding="utf-8"?>
<p:tagLst xmlns:p="http://schemas.openxmlformats.org/presentationml/2006/main">
  <p:tag name="PA" val="v5.2.9"/>
</p:tagLst>
</file>

<file path=ppt/tags/tag43.xml><?xml version="1.0" encoding="utf-8"?>
<p:tagLst xmlns:p="http://schemas.openxmlformats.org/presentationml/2006/main">
  <p:tag name="PA" val="v5.2.9"/>
</p:tagLst>
</file>

<file path=ppt/tags/tag44.xml><?xml version="1.0" encoding="utf-8"?>
<p:tagLst xmlns:p="http://schemas.openxmlformats.org/presentationml/2006/main">
  <p:tag name="PA" val="v5.2.9"/>
</p:tagLst>
</file>

<file path=ppt/tags/tag45.xml><?xml version="1.0" encoding="utf-8"?>
<p:tagLst xmlns:p="http://schemas.openxmlformats.org/presentationml/2006/main">
  <p:tag name="commondata" val="eyJoZGlkIjoiNjZhNTI4ODhlNTA4MmU2M2I1NDIyMmIzZDdlOTBlYjgifQ=="/>
</p:tagLst>
</file>

<file path=ppt/tags/tag5.xml><?xml version="1.0" encoding="utf-8"?>
<p:tagLst xmlns:p="http://schemas.openxmlformats.org/presentationml/2006/main">
  <p:tag name="PA" val="v5.2.9"/>
</p:tagLst>
</file>

<file path=ppt/tags/tag6.xml><?xml version="1.0" encoding="utf-8"?>
<p:tagLst xmlns:p="http://schemas.openxmlformats.org/presentationml/2006/main">
  <p:tag name="PA" val="v5.2.9"/>
</p:tagLst>
</file>

<file path=ppt/tags/tag7.xml><?xml version="1.0" encoding="utf-8"?>
<p:tagLst xmlns:p="http://schemas.openxmlformats.org/presentationml/2006/main">
  <p:tag name="PA" val="v5.2.9"/>
</p:tagLst>
</file>

<file path=ppt/tags/tag8.xml><?xml version="1.0" encoding="utf-8"?>
<p:tagLst xmlns:p="http://schemas.openxmlformats.org/presentationml/2006/main">
  <p:tag name="PA" val="v5.2.9"/>
</p:tagLst>
</file>

<file path=ppt/tags/tag9.xml><?xml version="1.0" encoding="utf-8"?>
<p:tagLst xmlns:p="http://schemas.openxmlformats.org/presentationml/2006/main">
  <p:tag name="PA" val="v5.2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 cstate="print">
            <a:alphaModFix amt="86000"/>
          </a:blip>
          <a:stretch>
            <a:fillRect/>
          </a:stretch>
        </a:blip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>
            <a:cs typeface="+mn-ea"/>
            <a:sym typeface="+mn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4485</Words>
  <Application>WPS 演示</Application>
  <PresentationFormat>宽屏</PresentationFormat>
  <Paragraphs>470</Paragraphs>
  <Slides>31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28</vt:i4>
      </vt:variant>
      <vt:variant>
        <vt:lpstr>幻灯片标题</vt:lpstr>
      </vt:variant>
      <vt:variant>
        <vt:i4>31</vt:i4>
      </vt:variant>
    </vt:vector>
  </HeadingPairs>
  <TitlesOfParts>
    <vt:vector size="80" baseType="lpstr">
      <vt:lpstr>Arial</vt:lpstr>
      <vt:lpstr>宋体</vt:lpstr>
      <vt:lpstr>Wingdings</vt:lpstr>
      <vt:lpstr>字魂36号-正文宋楷</vt:lpstr>
      <vt:lpstr>微软雅黑</vt:lpstr>
      <vt:lpstr>黑体</vt:lpstr>
      <vt:lpstr>Calibri</vt:lpstr>
      <vt:lpstr>华文中宋</vt:lpstr>
      <vt:lpstr>方正大标宋简体</vt:lpstr>
      <vt:lpstr>华文隶书</vt:lpstr>
      <vt:lpstr>Times New Roman</vt:lpstr>
      <vt:lpstr>Symbol</vt:lpstr>
      <vt:lpstr>Tempus Sans ITC</vt:lpstr>
      <vt:lpstr>楷体_GB2312</vt:lpstr>
      <vt:lpstr>新宋体</vt:lpstr>
      <vt:lpstr>等线</vt:lpstr>
      <vt:lpstr>Arial Unicode MS</vt:lpstr>
      <vt:lpstr>Symbol</vt:lpstr>
      <vt:lpstr>Cambria Math</vt:lpstr>
      <vt:lpstr>等线 Light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矩阵的秩的计算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</dc:creator>
  <cp:lastModifiedBy>孙岩</cp:lastModifiedBy>
  <cp:revision>204</cp:revision>
  <cp:lastPrinted>2023-06-12T05:59:00Z</cp:lastPrinted>
  <dcterms:created xsi:type="dcterms:W3CDTF">2022-03-18T02:23:00Z</dcterms:created>
  <dcterms:modified xsi:type="dcterms:W3CDTF">2024-10-10T02:21:42Z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919E7F9FD3C640A9AA437CA2AE180CB0</vt:lpwstr>
  </property>
  <property fmtid="{D5CDD505-2E9C-101B-9397-08002B2CF9AE}" pid="3" name="KSOProductBuildVer">
    <vt:lpwstr>2052-12.1.0.18240</vt:lpwstr>
  </property>
  <property fmtid="{D5CDD505-2E9C-101B-9397-08002B2CF9AE}" pid="4" name="commondata">
    <vt:lpwstr>eyJoZGlkIjoiZWZkODBiMGY1YmQ1MDgyN2Q2NGE3YzQ0YzI2NDc4MmYifQ==</vt:lpwstr>
  </property>
</Properties>
</file>